
<file path=[Content_Types].xml><?xml version="1.0" encoding="utf-8"?>
<Types xmlns="http://schemas.openxmlformats.org/package/2006/content-types">
  <Default Extension="gif" ContentType="image/gif"/>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71" r:id="rId8"/>
    <p:sldId id="272" r:id="rId9"/>
    <p:sldId id="270" r:id="rId10"/>
    <p:sldId id="273" r:id="rId11"/>
    <p:sldId id="269" r:id="rId12"/>
    <p:sldId id="262" r:id="rId13"/>
    <p:sldId id="263" r:id="rId14"/>
    <p:sldId id="264" r:id="rId15"/>
    <p:sldId id="265" r:id="rId16"/>
    <p:sldId id="266" r:id="rId17"/>
    <p:sldId id="268" r:id="rId18"/>
    <p:sldId id="267" r:id="rId19"/>
  </p:sldIdLst>
  <p:sldSz cx="6972300" cy="3930650"/>
  <p:notesSz cx="6972300" cy="39306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p:cViewPr varScale="1">
        <p:scale>
          <a:sx n="59" d="100"/>
          <a:sy n="59" d="100"/>
        </p:scale>
        <p:origin x="38" y="555"/>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1013" cy="1968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949700" y="0"/>
            <a:ext cx="3021013" cy="196850"/>
          </a:xfrm>
          <a:prstGeom prst="rect">
            <a:avLst/>
          </a:prstGeom>
        </p:spPr>
        <p:txBody>
          <a:bodyPr vert="horz" lIns="91440" tIns="45720" rIns="91440" bIns="45720" rtlCol="0"/>
          <a:lstStyle>
            <a:lvl1pPr algn="r">
              <a:defRPr sz="1200"/>
            </a:lvl1pPr>
          </a:lstStyle>
          <a:p>
            <a:fld id="{DAC44F6C-2726-40CD-8BAF-2F38EDC6DD44}" type="datetimeFigureOut">
              <a:rPr lang="en-IN" smtClean="0"/>
              <a:t>21-12-2023</a:t>
            </a:fld>
            <a:endParaRPr lang="en-IN"/>
          </a:p>
        </p:txBody>
      </p:sp>
      <p:sp>
        <p:nvSpPr>
          <p:cNvPr id="4" name="Slide Image Placeholder 3"/>
          <p:cNvSpPr>
            <a:spLocks noGrp="1" noRot="1" noChangeAspect="1"/>
          </p:cNvSpPr>
          <p:nvPr>
            <p:ph type="sldImg" idx="2"/>
          </p:nvPr>
        </p:nvSpPr>
        <p:spPr>
          <a:xfrm>
            <a:off x="2309813" y="492125"/>
            <a:ext cx="2352675" cy="13255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96913" y="1892300"/>
            <a:ext cx="5578475" cy="15478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733800"/>
            <a:ext cx="3021013" cy="1968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949700" y="3733800"/>
            <a:ext cx="3021013" cy="196850"/>
          </a:xfrm>
          <a:prstGeom prst="rect">
            <a:avLst/>
          </a:prstGeom>
        </p:spPr>
        <p:txBody>
          <a:bodyPr vert="horz" lIns="91440" tIns="45720" rIns="91440" bIns="45720" rtlCol="0" anchor="b"/>
          <a:lstStyle>
            <a:lvl1pPr algn="r">
              <a:defRPr sz="1200"/>
            </a:lvl1pPr>
          </a:lstStyle>
          <a:p>
            <a:fld id="{B0F5DD79-BD2B-496C-98C7-F58BFDCE74E3}" type="slidenum">
              <a:rPr lang="en-IN" smtClean="0"/>
              <a:t>‹#›</a:t>
            </a:fld>
            <a:endParaRPr lang="en-IN"/>
          </a:p>
        </p:txBody>
      </p:sp>
    </p:spTree>
    <p:extLst>
      <p:ext uri="{BB962C8B-B14F-4D97-AF65-F5344CB8AC3E}">
        <p14:creationId xmlns:p14="http://schemas.microsoft.com/office/powerpoint/2010/main" val="2788902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F5DD79-BD2B-496C-98C7-F58BFDCE74E3}" type="slidenum">
              <a:rPr lang="en-IN" smtClean="0"/>
              <a:t>17</a:t>
            </a:fld>
            <a:endParaRPr lang="en-IN"/>
          </a:p>
        </p:txBody>
      </p:sp>
    </p:spTree>
    <p:extLst>
      <p:ext uri="{BB962C8B-B14F-4D97-AF65-F5344CB8AC3E}">
        <p14:creationId xmlns:p14="http://schemas.microsoft.com/office/powerpoint/2010/main" val="110632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3398" y="1218501"/>
            <a:ext cx="5931852" cy="825436"/>
          </a:xfrm>
          <a:prstGeom prst="rect">
            <a:avLst/>
          </a:prstGeom>
        </p:spPr>
        <p:txBody>
          <a:bodyPr wrap="square" lIns="0" tIns="0" rIns="0" bIns="0">
            <a:spAutoFit/>
          </a:bodyPr>
          <a:lstStyle>
            <a:lvl1pPr>
              <a:defRPr sz="1500" b="0" i="0">
                <a:solidFill>
                  <a:srgbClr val="332B2B"/>
                </a:solidFill>
                <a:latin typeface="Times New Roman"/>
                <a:cs typeface="Times New Roman"/>
              </a:defRPr>
            </a:lvl1pPr>
          </a:lstStyle>
          <a:p>
            <a:endParaRPr/>
          </a:p>
        </p:txBody>
      </p:sp>
      <p:sp>
        <p:nvSpPr>
          <p:cNvPr id="3" name="Holder 3"/>
          <p:cNvSpPr>
            <a:spLocks noGrp="1"/>
          </p:cNvSpPr>
          <p:nvPr>
            <p:ph type="subTitle" idx="4"/>
          </p:nvPr>
        </p:nvSpPr>
        <p:spPr>
          <a:xfrm>
            <a:off x="1046797" y="2201164"/>
            <a:ext cx="4885055" cy="982662"/>
          </a:xfrm>
          <a:prstGeom prst="rect">
            <a:avLst/>
          </a:prstGeom>
        </p:spPr>
        <p:txBody>
          <a:bodyPr wrap="square" lIns="0" tIns="0" rIns="0" bIns="0">
            <a:spAutoFit/>
          </a:bodyPr>
          <a:lstStyle>
            <a:lvl1pPr>
              <a:defRPr sz="1050" b="0" i="0">
                <a:solidFill>
                  <a:srgbClr val="332B2B"/>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rgbClr val="332B2B"/>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050" b="0" i="0">
                <a:solidFill>
                  <a:srgbClr val="332B2B"/>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rgbClr val="332B2B"/>
                </a:solidFill>
                <a:latin typeface="Times New Roman"/>
                <a:cs typeface="Times New Roman"/>
              </a:defRPr>
            </a:lvl1pPr>
          </a:lstStyle>
          <a:p>
            <a:endParaRPr/>
          </a:p>
        </p:txBody>
      </p:sp>
      <p:sp>
        <p:nvSpPr>
          <p:cNvPr id="3" name="Holder 3"/>
          <p:cNvSpPr>
            <a:spLocks noGrp="1"/>
          </p:cNvSpPr>
          <p:nvPr>
            <p:ph sz="half" idx="2"/>
          </p:nvPr>
        </p:nvSpPr>
        <p:spPr>
          <a:xfrm>
            <a:off x="348932" y="904049"/>
            <a:ext cx="3035712" cy="25942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94004" y="904049"/>
            <a:ext cx="3035712" cy="25942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rgbClr val="332B2B"/>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71"/>
            <a:ext cx="6967855" cy="3911600"/>
          </a:xfrm>
          <a:custGeom>
            <a:avLst/>
            <a:gdLst/>
            <a:ahLst/>
            <a:cxnLst/>
            <a:rect l="l" t="t" r="r" b="b"/>
            <a:pathLst>
              <a:path w="6967855" h="3911600">
                <a:moveTo>
                  <a:pt x="6967697" y="3911193"/>
                </a:moveTo>
                <a:lnTo>
                  <a:pt x="0" y="3911193"/>
                </a:lnTo>
                <a:lnTo>
                  <a:pt x="0" y="0"/>
                </a:lnTo>
                <a:lnTo>
                  <a:pt x="6967697" y="0"/>
                </a:lnTo>
                <a:lnTo>
                  <a:pt x="6967697" y="3911193"/>
                </a:lnTo>
                <a:close/>
              </a:path>
            </a:pathLst>
          </a:custGeom>
          <a:solidFill>
            <a:srgbClr val="F5F1ED"/>
          </a:solidFill>
        </p:spPr>
        <p:txBody>
          <a:bodyPr wrap="square" lIns="0" tIns="0" rIns="0" bIns="0" rtlCol="0"/>
          <a:lstStyle/>
          <a:p>
            <a:endParaRPr/>
          </a:p>
        </p:txBody>
      </p:sp>
      <p:sp>
        <p:nvSpPr>
          <p:cNvPr id="17" name="bg object 17"/>
          <p:cNvSpPr/>
          <p:nvPr/>
        </p:nvSpPr>
        <p:spPr>
          <a:xfrm>
            <a:off x="5185759" y="2366802"/>
            <a:ext cx="1782445" cy="1548130"/>
          </a:xfrm>
          <a:custGeom>
            <a:avLst/>
            <a:gdLst/>
            <a:ahLst/>
            <a:cxnLst/>
            <a:rect l="l" t="t" r="r" b="b"/>
            <a:pathLst>
              <a:path w="1782445" h="1548129">
                <a:moveTo>
                  <a:pt x="0" y="1547972"/>
                </a:moveTo>
                <a:lnTo>
                  <a:pt x="51851" y="1518089"/>
                </a:lnTo>
                <a:lnTo>
                  <a:pt x="90011" y="1493396"/>
                </a:lnTo>
                <a:lnTo>
                  <a:pt x="127139" y="1467245"/>
                </a:lnTo>
                <a:lnTo>
                  <a:pt x="163288" y="1439713"/>
                </a:lnTo>
                <a:lnTo>
                  <a:pt x="198513" y="1410877"/>
                </a:lnTo>
                <a:lnTo>
                  <a:pt x="232868" y="1380813"/>
                </a:lnTo>
                <a:lnTo>
                  <a:pt x="266409" y="1349599"/>
                </a:lnTo>
                <a:lnTo>
                  <a:pt x="299188" y="1317310"/>
                </a:lnTo>
                <a:lnTo>
                  <a:pt x="331261" y="1284024"/>
                </a:lnTo>
                <a:lnTo>
                  <a:pt x="362682" y="1249817"/>
                </a:lnTo>
                <a:lnTo>
                  <a:pt x="393505" y="1214766"/>
                </a:lnTo>
                <a:lnTo>
                  <a:pt x="423785" y="1178948"/>
                </a:lnTo>
                <a:lnTo>
                  <a:pt x="453575" y="1142439"/>
                </a:lnTo>
                <a:lnTo>
                  <a:pt x="482931" y="1105317"/>
                </a:lnTo>
                <a:lnTo>
                  <a:pt x="511907" y="1067657"/>
                </a:lnTo>
                <a:lnTo>
                  <a:pt x="540556" y="1029537"/>
                </a:lnTo>
                <a:lnTo>
                  <a:pt x="568933" y="991034"/>
                </a:lnTo>
                <a:lnTo>
                  <a:pt x="597094" y="952223"/>
                </a:lnTo>
                <a:lnTo>
                  <a:pt x="625091" y="913182"/>
                </a:lnTo>
                <a:lnTo>
                  <a:pt x="652979" y="873988"/>
                </a:lnTo>
                <a:lnTo>
                  <a:pt x="680813" y="834718"/>
                </a:lnTo>
                <a:lnTo>
                  <a:pt x="708647" y="795447"/>
                </a:lnTo>
                <a:lnTo>
                  <a:pt x="736536" y="756253"/>
                </a:lnTo>
                <a:lnTo>
                  <a:pt x="764533" y="717212"/>
                </a:lnTo>
                <a:lnTo>
                  <a:pt x="792693" y="678402"/>
                </a:lnTo>
                <a:lnTo>
                  <a:pt x="821071" y="639898"/>
                </a:lnTo>
                <a:lnTo>
                  <a:pt x="849720" y="601778"/>
                </a:lnTo>
                <a:lnTo>
                  <a:pt x="878695" y="564118"/>
                </a:lnTo>
                <a:lnTo>
                  <a:pt x="908051" y="526996"/>
                </a:lnTo>
                <a:lnTo>
                  <a:pt x="937842" y="490487"/>
                </a:lnTo>
                <a:lnTo>
                  <a:pt x="968121" y="454669"/>
                </a:lnTo>
                <a:lnTo>
                  <a:pt x="998944" y="419618"/>
                </a:lnTo>
                <a:lnTo>
                  <a:pt x="1030365" y="385411"/>
                </a:lnTo>
                <a:lnTo>
                  <a:pt x="1062438" y="352125"/>
                </a:lnTo>
                <a:lnTo>
                  <a:pt x="1095218" y="319836"/>
                </a:lnTo>
                <a:lnTo>
                  <a:pt x="1128758" y="288622"/>
                </a:lnTo>
                <a:lnTo>
                  <a:pt x="1163114" y="258558"/>
                </a:lnTo>
                <a:lnTo>
                  <a:pt x="1198339" y="229722"/>
                </a:lnTo>
                <a:lnTo>
                  <a:pt x="1234488" y="202190"/>
                </a:lnTo>
                <a:lnTo>
                  <a:pt x="1271615" y="176039"/>
                </a:lnTo>
                <a:lnTo>
                  <a:pt x="1309775" y="151347"/>
                </a:lnTo>
                <a:lnTo>
                  <a:pt x="1349022" y="128188"/>
                </a:lnTo>
                <a:lnTo>
                  <a:pt x="1389410" y="106641"/>
                </a:lnTo>
                <a:lnTo>
                  <a:pt x="1430993" y="86782"/>
                </a:lnTo>
                <a:lnTo>
                  <a:pt x="1473827" y="68687"/>
                </a:lnTo>
                <a:lnTo>
                  <a:pt x="1517965" y="52434"/>
                </a:lnTo>
                <a:lnTo>
                  <a:pt x="1563461" y="38099"/>
                </a:lnTo>
                <a:lnTo>
                  <a:pt x="1610371" y="25759"/>
                </a:lnTo>
                <a:lnTo>
                  <a:pt x="1658747" y="15491"/>
                </a:lnTo>
                <a:lnTo>
                  <a:pt x="1708646" y="7371"/>
                </a:lnTo>
                <a:lnTo>
                  <a:pt x="1760120" y="1476"/>
                </a:lnTo>
                <a:lnTo>
                  <a:pt x="1781934" y="0"/>
                </a:lnTo>
              </a:path>
            </a:pathLst>
          </a:custGeom>
          <a:ln w="9518">
            <a:solidFill>
              <a:srgbClr val="332B2B"/>
            </a:solidFill>
          </a:ln>
        </p:spPr>
        <p:txBody>
          <a:bodyPr wrap="square" lIns="0" tIns="0" rIns="0" bIns="0" rtlCol="0"/>
          <a:lstStyle/>
          <a:p>
            <a:endParaRPr/>
          </a:p>
        </p:txBody>
      </p:sp>
      <p:sp>
        <p:nvSpPr>
          <p:cNvPr id="18" name="bg object 18"/>
          <p:cNvSpPr/>
          <p:nvPr/>
        </p:nvSpPr>
        <p:spPr>
          <a:xfrm>
            <a:off x="0" y="208978"/>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71"/>
            <a:ext cx="6967855" cy="3911600"/>
          </a:xfrm>
          <a:custGeom>
            <a:avLst/>
            <a:gdLst/>
            <a:ahLst/>
            <a:cxnLst/>
            <a:rect l="l" t="t" r="r" b="b"/>
            <a:pathLst>
              <a:path w="6967855" h="3911600">
                <a:moveTo>
                  <a:pt x="6967697" y="3911193"/>
                </a:moveTo>
                <a:lnTo>
                  <a:pt x="0" y="3911193"/>
                </a:lnTo>
                <a:lnTo>
                  <a:pt x="0" y="0"/>
                </a:lnTo>
                <a:lnTo>
                  <a:pt x="6967697" y="0"/>
                </a:lnTo>
                <a:lnTo>
                  <a:pt x="6967697" y="3911193"/>
                </a:lnTo>
                <a:close/>
              </a:path>
            </a:pathLst>
          </a:custGeom>
          <a:solidFill>
            <a:srgbClr val="F5F1ED"/>
          </a:solidFill>
        </p:spPr>
        <p:txBody>
          <a:bodyPr wrap="square" lIns="0" tIns="0" rIns="0" bIns="0" rtlCol="0"/>
          <a:lstStyle/>
          <a:p>
            <a:endParaRPr/>
          </a:p>
        </p:txBody>
      </p:sp>
      <p:sp>
        <p:nvSpPr>
          <p:cNvPr id="2" name="Holder 2"/>
          <p:cNvSpPr>
            <a:spLocks noGrp="1"/>
          </p:cNvSpPr>
          <p:nvPr>
            <p:ph type="title"/>
          </p:nvPr>
        </p:nvSpPr>
        <p:spPr>
          <a:xfrm>
            <a:off x="596497" y="647217"/>
            <a:ext cx="5785654" cy="259711"/>
          </a:xfrm>
          <a:prstGeom prst="rect">
            <a:avLst/>
          </a:prstGeom>
        </p:spPr>
        <p:txBody>
          <a:bodyPr wrap="square" lIns="0" tIns="0" rIns="0" bIns="0">
            <a:spAutoFit/>
          </a:bodyPr>
          <a:lstStyle>
            <a:lvl1pPr>
              <a:defRPr sz="1500" b="0" i="0">
                <a:solidFill>
                  <a:srgbClr val="332B2B"/>
                </a:solidFill>
                <a:latin typeface="Times New Roman"/>
                <a:cs typeface="Times New Roman"/>
              </a:defRPr>
            </a:lvl1pPr>
          </a:lstStyle>
          <a:p>
            <a:endParaRPr/>
          </a:p>
        </p:txBody>
      </p:sp>
      <p:sp>
        <p:nvSpPr>
          <p:cNvPr id="3" name="Holder 3"/>
          <p:cNvSpPr>
            <a:spLocks noGrp="1"/>
          </p:cNvSpPr>
          <p:nvPr>
            <p:ph type="body" idx="1"/>
          </p:nvPr>
        </p:nvSpPr>
        <p:spPr>
          <a:xfrm>
            <a:off x="606184" y="1318892"/>
            <a:ext cx="2864485" cy="1480820"/>
          </a:xfrm>
          <a:prstGeom prst="rect">
            <a:avLst/>
          </a:prstGeom>
        </p:spPr>
        <p:txBody>
          <a:bodyPr wrap="square" lIns="0" tIns="0" rIns="0" bIns="0">
            <a:spAutoFit/>
          </a:bodyPr>
          <a:lstStyle>
            <a:lvl1pPr>
              <a:defRPr sz="1050" b="0" i="0">
                <a:solidFill>
                  <a:srgbClr val="332B2B"/>
                </a:solidFill>
                <a:latin typeface="Verdana"/>
                <a:cs typeface="Verdana"/>
              </a:defRPr>
            </a:lvl1pPr>
          </a:lstStyle>
          <a:p>
            <a:endParaRPr/>
          </a:p>
        </p:txBody>
      </p:sp>
      <p:sp>
        <p:nvSpPr>
          <p:cNvPr id="4" name="Holder 4"/>
          <p:cNvSpPr>
            <a:spLocks noGrp="1"/>
          </p:cNvSpPr>
          <p:nvPr>
            <p:ph type="ftr" sz="quarter" idx="5"/>
          </p:nvPr>
        </p:nvSpPr>
        <p:spPr>
          <a:xfrm>
            <a:off x="2372741" y="3655504"/>
            <a:ext cx="2233168" cy="19653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8932" y="3655504"/>
            <a:ext cx="1605089" cy="19653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12/21/2023</a:t>
            </a:fld>
            <a:endParaRPr lang="en-US"/>
          </a:p>
        </p:txBody>
      </p:sp>
      <p:sp>
        <p:nvSpPr>
          <p:cNvPr id="6" name="Holder 6"/>
          <p:cNvSpPr>
            <a:spLocks noGrp="1"/>
          </p:cNvSpPr>
          <p:nvPr>
            <p:ph type="sldNum" sz="quarter" idx="7"/>
          </p:nvPr>
        </p:nvSpPr>
        <p:spPr>
          <a:xfrm>
            <a:off x="5024628" y="3655504"/>
            <a:ext cx="1605089" cy="1965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971" y="1212994"/>
            <a:ext cx="5751830" cy="791948"/>
          </a:xfrm>
          <a:prstGeom prst="rect">
            <a:avLst/>
          </a:prstGeom>
        </p:spPr>
        <p:txBody>
          <a:bodyPr vert="horz" wrap="square" lIns="0" tIns="8255" rIns="0" bIns="0" rtlCol="0">
            <a:spAutoFit/>
          </a:bodyPr>
          <a:lstStyle/>
          <a:p>
            <a:pPr marL="735330" marR="5080" indent="-723265">
              <a:lnSpc>
                <a:spcPct val="100899"/>
              </a:lnSpc>
              <a:spcBef>
                <a:spcPts val="65"/>
              </a:spcBef>
            </a:pPr>
            <a:r>
              <a:rPr sz="2400" b="1" spc="60" dirty="0"/>
              <a:t>Revolutionizing</a:t>
            </a:r>
            <a:r>
              <a:rPr sz="2400" b="1" spc="-35" dirty="0"/>
              <a:t> </a:t>
            </a:r>
            <a:r>
              <a:rPr sz="2400" b="1" spc="110" dirty="0"/>
              <a:t>Healthcare</a:t>
            </a:r>
            <a:r>
              <a:rPr sz="2400" b="1" spc="-35" dirty="0"/>
              <a:t> </a:t>
            </a:r>
            <a:r>
              <a:rPr sz="2400" b="1" spc="-10" dirty="0"/>
              <a:t>Delivery: </a:t>
            </a:r>
            <a:br>
              <a:rPr lang="en-IN" sz="2400" b="1" spc="-10" dirty="0"/>
            </a:br>
            <a:r>
              <a:rPr sz="2800" spc="75" dirty="0"/>
              <a:t>The</a:t>
            </a:r>
            <a:r>
              <a:rPr sz="2800" spc="20" dirty="0"/>
              <a:t> </a:t>
            </a:r>
            <a:r>
              <a:rPr sz="2800" dirty="0"/>
              <a:t>Role</a:t>
            </a:r>
            <a:r>
              <a:rPr sz="2800" spc="25" dirty="0"/>
              <a:t> </a:t>
            </a:r>
            <a:r>
              <a:rPr lang="en-IN" sz="2800" dirty="0"/>
              <a:t>O</a:t>
            </a:r>
            <a:r>
              <a:rPr sz="2800" dirty="0"/>
              <a:t>f</a:t>
            </a:r>
            <a:r>
              <a:rPr sz="2800" spc="20" dirty="0"/>
              <a:t> </a:t>
            </a:r>
            <a:r>
              <a:rPr sz="2800" dirty="0"/>
              <a:t>Medical</a:t>
            </a:r>
            <a:r>
              <a:rPr sz="2800" spc="20" dirty="0"/>
              <a:t> </a:t>
            </a:r>
            <a:r>
              <a:rPr sz="2800" spc="90" dirty="0"/>
              <a:t>Drones</a:t>
            </a:r>
            <a:endParaRPr sz="2800" dirty="0"/>
          </a:p>
        </p:txBody>
      </p:sp>
      <p:sp>
        <p:nvSpPr>
          <p:cNvPr id="3" name="object 3"/>
          <p:cNvSpPr/>
          <p:nvPr/>
        </p:nvSpPr>
        <p:spPr>
          <a:xfrm>
            <a:off x="0" y="3581"/>
            <a:ext cx="6967855" cy="966469"/>
          </a:xfrm>
          <a:custGeom>
            <a:avLst/>
            <a:gdLst/>
            <a:ahLst/>
            <a:cxnLst/>
            <a:rect l="l" t="t" r="r" b="b"/>
            <a:pathLst>
              <a:path w="6967855" h="966469">
                <a:moveTo>
                  <a:pt x="6967690" y="197015"/>
                </a:moveTo>
                <a:lnTo>
                  <a:pt x="1286751" y="197015"/>
                </a:lnTo>
                <a:lnTo>
                  <a:pt x="1321269" y="171704"/>
                </a:lnTo>
                <a:lnTo>
                  <a:pt x="1362913" y="143929"/>
                </a:lnTo>
                <a:lnTo>
                  <a:pt x="1405877" y="118414"/>
                </a:lnTo>
                <a:lnTo>
                  <a:pt x="1445348" y="97586"/>
                </a:lnTo>
                <a:lnTo>
                  <a:pt x="1486319" y="78320"/>
                </a:lnTo>
                <a:lnTo>
                  <a:pt x="1528902" y="60540"/>
                </a:lnTo>
                <a:lnTo>
                  <a:pt x="1573110" y="44272"/>
                </a:lnTo>
                <a:lnTo>
                  <a:pt x="1619046" y="29464"/>
                </a:lnTo>
                <a:lnTo>
                  <a:pt x="1666786" y="16103"/>
                </a:lnTo>
                <a:lnTo>
                  <a:pt x="1716392" y="4152"/>
                </a:lnTo>
                <a:lnTo>
                  <a:pt x="1736648" y="0"/>
                </a:lnTo>
                <a:lnTo>
                  <a:pt x="1644484" y="0"/>
                </a:lnTo>
                <a:lnTo>
                  <a:pt x="1565935" y="23990"/>
                </a:lnTo>
                <a:lnTo>
                  <a:pt x="1520939" y="40563"/>
                </a:lnTo>
                <a:lnTo>
                  <a:pt x="1477594" y="58661"/>
                </a:lnTo>
                <a:lnTo>
                  <a:pt x="1435862" y="78308"/>
                </a:lnTo>
                <a:lnTo>
                  <a:pt x="1395577" y="99555"/>
                </a:lnTo>
                <a:lnTo>
                  <a:pt x="1351851" y="125577"/>
                </a:lnTo>
                <a:lnTo>
                  <a:pt x="1309535" y="153809"/>
                </a:lnTo>
                <a:lnTo>
                  <a:pt x="1268488" y="183883"/>
                </a:lnTo>
                <a:lnTo>
                  <a:pt x="1251864" y="197015"/>
                </a:lnTo>
                <a:lnTo>
                  <a:pt x="0" y="197015"/>
                </a:lnTo>
                <a:lnTo>
                  <a:pt x="0" y="216052"/>
                </a:lnTo>
                <a:lnTo>
                  <a:pt x="1227823" y="216052"/>
                </a:lnTo>
                <a:lnTo>
                  <a:pt x="1189545" y="248170"/>
                </a:lnTo>
                <a:lnTo>
                  <a:pt x="1151331" y="281660"/>
                </a:lnTo>
                <a:lnTo>
                  <a:pt x="1113739" y="315569"/>
                </a:lnTo>
                <a:lnTo>
                  <a:pt x="1043038" y="380339"/>
                </a:lnTo>
                <a:lnTo>
                  <a:pt x="1008900" y="411264"/>
                </a:lnTo>
                <a:lnTo>
                  <a:pt x="973759" y="442620"/>
                </a:lnTo>
                <a:lnTo>
                  <a:pt x="937628" y="474256"/>
                </a:lnTo>
                <a:lnTo>
                  <a:pt x="900506" y="506044"/>
                </a:lnTo>
                <a:lnTo>
                  <a:pt x="862393" y="537819"/>
                </a:lnTo>
                <a:lnTo>
                  <a:pt x="823328" y="569442"/>
                </a:lnTo>
                <a:lnTo>
                  <a:pt x="783297" y="600773"/>
                </a:lnTo>
                <a:lnTo>
                  <a:pt x="742302" y="631659"/>
                </a:lnTo>
                <a:lnTo>
                  <a:pt x="700366" y="661962"/>
                </a:lnTo>
                <a:lnTo>
                  <a:pt x="657491" y="691553"/>
                </a:lnTo>
                <a:lnTo>
                  <a:pt x="613689" y="720255"/>
                </a:lnTo>
                <a:lnTo>
                  <a:pt x="568960" y="747941"/>
                </a:lnTo>
                <a:lnTo>
                  <a:pt x="523316" y="774471"/>
                </a:lnTo>
                <a:lnTo>
                  <a:pt x="476770" y="799693"/>
                </a:lnTo>
                <a:lnTo>
                  <a:pt x="430377" y="822947"/>
                </a:lnTo>
                <a:lnTo>
                  <a:pt x="383908" y="844334"/>
                </a:lnTo>
                <a:lnTo>
                  <a:pt x="337375" y="863841"/>
                </a:lnTo>
                <a:lnTo>
                  <a:pt x="290830" y="881456"/>
                </a:lnTo>
                <a:lnTo>
                  <a:pt x="244297" y="897204"/>
                </a:lnTo>
                <a:lnTo>
                  <a:pt x="197815" y="911047"/>
                </a:lnTo>
                <a:lnTo>
                  <a:pt x="151409" y="922997"/>
                </a:lnTo>
                <a:lnTo>
                  <a:pt x="105105" y="933056"/>
                </a:lnTo>
                <a:lnTo>
                  <a:pt x="58953" y="941197"/>
                </a:lnTo>
                <a:lnTo>
                  <a:pt x="10693" y="944829"/>
                </a:lnTo>
                <a:lnTo>
                  <a:pt x="0" y="943991"/>
                </a:lnTo>
                <a:lnTo>
                  <a:pt x="0" y="966152"/>
                </a:lnTo>
                <a:lnTo>
                  <a:pt x="49428" y="964184"/>
                </a:lnTo>
                <a:lnTo>
                  <a:pt x="108966" y="954278"/>
                </a:lnTo>
                <a:lnTo>
                  <a:pt x="152666" y="944829"/>
                </a:lnTo>
                <a:lnTo>
                  <a:pt x="156032" y="944105"/>
                </a:lnTo>
                <a:lnTo>
                  <a:pt x="203200" y="931976"/>
                </a:lnTo>
                <a:lnTo>
                  <a:pt x="250444" y="917905"/>
                </a:lnTo>
                <a:lnTo>
                  <a:pt x="297713" y="901903"/>
                </a:lnTo>
                <a:lnTo>
                  <a:pt x="344995" y="883983"/>
                </a:lnTo>
                <a:lnTo>
                  <a:pt x="392239" y="864158"/>
                </a:lnTo>
                <a:lnTo>
                  <a:pt x="439432" y="842441"/>
                </a:lnTo>
                <a:lnTo>
                  <a:pt x="486524" y="818832"/>
                </a:lnTo>
                <a:lnTo>
                  <a:pt x="533527" y="793407"/>
                </a:lnTo>
                <a:lnTo>
                  <a:pt x="579602" y="766660"/>
                </a:lnTo>
                <a:lnTo>
                  <a:pt x="624738" y="738746"/>
                </a:lnTo>
                <a:lnTo>
                  <a:pt x="668921" y="709815"/>
                </a:lnTo>
                <a:lnTo>
                  <a:pt x="712165" y="679996"/>
                </a:lnTo>
                <a:lnTo>
                  <a:pt x="754443" y="649439"/>
                </a:lnTo>
                <a:lnTo>
                  <a:pt x="795756" y="618312"/>
                </a:lnTo>
                <a:lnTo>
                  <a:pt x="836104" y="586727"/>
                </a:lnTo>
                <a:lnTo>
                  <a:pt x="875461" y="554863"/>
                </a:lnTo>
                <a:lnTo>
                  <a:pt x="913841" y="522846"/>
                </a:lnTo>
                <a:lnTo>
                  <a:pt x="951217" y="490829"/>
                </a:lnTo>
                <a:lnTo>
                  <a:pt x="987602" y="458952"/>
                </a:lnTo>
                <a:lnTo>
                  <a:pt x="1022972" y="427380"/>
                </a:lnTo>
                <a:lnTo>
                  <a:pt x="1127734" y="331736"/>
                </a:lnTo>
                <a:lnTo>
                  <a:pt x="1164958" y="298132"/>
                </a:lnTo>
                <a:lnTo>
                  <a:pt x="1202778" y="264960"/>
                </a:lnTo>
                <a:lnTo>
                  <a:pt x="1241348" y="232587"/>
                </a:lnTo>
                <a:lnTo>
                  <a:pt x="1262240" y="216052"/>
                </a:lnTo>
                <a:lnTo>
                  <a:pt x="6967690" y="216052"/>
                </a:lnTo>
                <a:lnTo>
                  <a:pt x="6967690" y="197015"/>
                </a:lnTo>
                <a:close/>
              </a:path>
            </a:pathLst>
          </a:custGeom>
          <a:solidFill>
            <a:srgbClr val="332B2B"/>
          </a:solidFill>
        </p:spPr>
        <p:txBody>
          <a:bodyPr wrap="square" lIns="0" tIns="0" rIns="0" bIns="0" rtlCol="0"/>
          <a:lstStyle/>
          <a:p>
            <a:endParaRPr/>
          </a:p>
        </p:txBody>
      </p:sp>
      <p:sp>
        <p:nvSpPr>
          <p:cNvPr id="4" name="object 4"/>
          <p:cNvSpPr/>
          <p:nvPr/>
        </p:nvSpPr>
        <p:spPr>
          <a:xfrm>
            <a:off x="0" y="3004870"/>
            <a:ext cx="6967855" cy="909955"/>
          </a:xfrm>
          <a:custGeom>
            <a:avLst/>
            <a:gdLst/>
            <a:ahLst/>
            <a:cxnLst/>
            <a:rect l="l" t="t" r="r" b="b"/>
            <a:pathLst>
              <a:path w="6967855" h="909954">
                <a:moveTo>
                  <a:pt x="6967690" y="0"/>
                </a:moveTo>
                <a:lnTo>
                  <a:pt x="6882066" y="13652"/>
                </a:lnTo>
                <a:lnTo>
                  <a:pt x="6833248" y="25527"/>
                </a:lnTo>
                <a:lnTo>
                  <a:pt x="6784378" y="39674"/>
                </a:lnTo>
                <a:lnTo>
                  <a:pt x="6735470" y="56108"/>
                </a:lnTo>
                <a:lnTo>
                  <a:pt x="6686588" y="74777"/>
                </a:lnTo>
                <a:lnTo>
                  <a:pt x="6637769" y="95694"/>
                </a:lnTo>
                <a:lnTo>
                  <a:pt x="6589039" y="118833"/>
                </a:lnTo>
                <a:lnTo>
                  <a:pt x="6540462" y="144183"/>
                </a:lnTo>
                <a:lnTo>
                  <a:pt x="6494132" y="170434"/>
                </a:lnTo>
                <a:lnTo>
                  <a:pt x="6448831" y="198056"/>
                </a:lnTo>
                <a:lnTo>
                  <a:pt x="6404546" y="226898"/>
                </a:lnTo>
                <a:lnTo>
                  <a:pt x="6361303" y="256781"/>
                </a:lnTo>
                <a:lnTo>
                  <a:pt x="6319101" y="287540"/>
                </a:lnTo>
                <a:lnTo>
                  <a:pt x="6277953" y="319011"/>
                </a:lnTo>
                <a:lnTo>
                  <a:pt x="6237846" y="351015"/>
                </a:lnTo>
                <a:lnTo>
                  <a:pt x="6198781" y="383387"/>
                </a:lnTo>
                <a:lnTo>
                  <a:pt x="6160795" y="415950"/>
                </a:lnTo>
                <a:lnTo>
                  <a:pt x="6123864" y="448551"/>
                </a:lnTo>
                <a:lnTo>
                  <a:pt x="6088011" y="481012"/>
                </a:lnTo>
                <a:lnTo>
                  <a:pt x="6053226" y="513168"/>
                </a:lnTo>
                <a:lnTo>
                  <a:pt x="5950674" y="610260"/>
                </a:lnTo>
                <a:lnTo>
                  <a:pt x="5911837" y="646442"/>
                </a:lnTo>
                <a:lnTo>
                  <a:pt x="5872226" y="681990"/>
                </a:lnTo>
                <a:lnTo>
                  <a:pt x="5840019" y="709282"/>
                </a:lnTo>
                <a:lnTo>
                  <a:pt x="0" y="709282"/>
                </a:lnTo>
                <a:lnTo>
                  <a:pt x="0" y="728319"/>
                </a:lnTo>
                <a:lnTo>
                  <a:pt x="5816409" y="728319"/>
                </a:lnTo>
                <a:lnTo>
                  <a:pt x="5789803" y="749173"/>
                </a:lnTo>
                <a:lnTo>
                  <a:pt x="5746585" y="779805"/>
                </a:lnTo>
                <a:lnTo>
                  <a:pt x="5701766" y="807783"/>
                </a:lnTo>
                <a:lnTo>
                  <a:pt x="5660314" y="830465"/>
                </a:lnTo>
                <a:lnTo>
                  <a:pt x="5616994" y="851306"/>
                </a:lnTo>
                <a:lnTo>
                  <a:pt x="5571706" y="870356"/>
                </a:lnTo>
                <a:lnTo>
                  <a:pt x="5524360" y="887653"/>
                </a:lnTo>
                <a:lnTo>
                  <a:pt x="5474843" y="903236"/>
                </a:lnTo>
                <a:lnTo>
                  <a:pt x="5450052" y="909904"/>
                </a:lnTo>
                <a:lnTo>
                  <a:pt x="5519991" y="909904"/>
                </a:lnTo>
                <a:lnTo>
                  <a:pt x="5579110" y="888834"/>
                </a:lnTo>
                <a:lnTo>
                  <a:pt x="5625211" y="869429"/>
                </a:lnTo>
                <a:lnTo>
                  <a:pt x="5669343" y="848182"/>
                </a:lnTo>
                <a:lnTo>
                  <a:pt x="5711609" y="825068"/>
                </a:lnTo>
                <a:lnTo>
                  <a:pt x="5757227" y="796531"/>
                </a:lnTo>
                <a:lnTo>
                  <a:pt x="5801118" y="765429"/>
                </a:lnTo>
                <a:lnTo>
                  <a:pt x="5843498" y="732231"/>
                </a:lnTo>
                <a:lnTo>
                  <a:pt x="5848108" y="728319"/>
                </a:lnTo>
                <a:lnTo>
                  <a:pt x="6967690" y="728319"/>
                </a:lnTo>
                <a:lnTo>
                  <a:pt x="6967690" y="709282"/>
                </a:lnTo>
                <a:lnTo>
                  <a:pt x="5870587" y="709282"/>
                </a:lnTo>
                <a:lnTo>
                  <a:pt x="5884583" y="697433"/>
                </a:lnTo>
                <a:lnTo>
                  <a:pt x="5924626" y="661543"/>
                </a:lnTo>
                <a:lnTo>
                  <a:pt x="5963844" y="625017"/>
                </a:lnTo>
                <a:lnTo>
                  <a:pt x="6033020" y="559320"/>
                </a:lnTo>
                <a:lnTo>
                  <a:pt x="6066498" y="527862"/>
                </a:lnTo>
                <a:lnTo>
                  <a:pt x="6101054" y="495935"/>
                </a:lnTo>
                <a:lnTo>
                  <a:pt x="6136678" y="463702"/>
                </a:lnTo>
                <a:lnTo>
                  <a:pt x="6173343" y="431342"/>
                </a:lnTo>
                <a:lnTo>
                  <a:pt x="6211062" y="399021"/>
                </a:lnTo>
                <a:lnTo>
                  <a:pt x="6249822" y="366903"/>
                </a:lnTo>
                <a:lnTo>
                  <a:pt x="6289624" y="335153"/>
                </a:lnTo>
                <a:lnTo>
                  <a:pt x="6330442" y="303923"/>
                </a:lnTo>
                <a:lnTo>
                  <a:pt x="6372301" y="273418"/>
                </a:lnTo>
                <a:lnTo>
                  <a:pt x="6415164" y="243763"/>
                </a:lnTo>
                <a:lnTo>
                  <a:pt x="6459042" y="215163"/>
                </a:lnTo>
                <a:lnTo>
                  <a:pt x="6503924" y="187756"/>
                </a:lnTo>
                <a:lnTo>
                  <a:pt x="6549809" y="161721"/>
                </a:lnTo>
                <a:lnTo>
                  <a:pt x="6597663" y="136753"/>
                </a:lnTo>
                <a:lnTo>
                  <a:pt x="6645656" y="113982"/>
                </a:lnTo>
                <a:lnTo>
                  <a:pt x="6693725" y="93408"/>
                </a:lnTo>
                <a:lnTo>
                  <a:pt x="6741846" y="75031"/>
                </a:lnTo>
                <a:lnTo>
                  <a:pt x="6789979" y="58864"/>
                </a:lnTo>
                <a:lnTo>
                  <a:pt x="6838074" y="44919"/>
                </a:lnTo>
                <a:lnTo>
                  <a:pt x="6886080" y="33210"/>
                </a:lnTo>
                <a:lnTo>
                  <a:pt x="6933971" y="23736"/>
                </a:lnTo>
                <a:lnTo>
                  <a:pt x="6967690" y="20891"/>
                </a:lnTo>
                <a:lnTo>
                  <a:pt x="6967690" y="0"/>
                </a:lnTo>
                <a:close/>
              </a:path>
            </a:pathLst>
          </a:custGeom>
          <a:solidFill>
            <a:srgbClr val="332B2B"/>
          </a:solidFill>
        </p:spPr>
        <p:txBody>
          <a:bodyPr wrap="square" lIns="0" tIns="0" rIns="0" bIns="0" rtlCol="0"/>
          <a:lstStyle/>
          <a:p>
            <a:endParaRPr/>
          </a:p>
        </p:txBody>
      </p:sp>
      <p:pic>
        <p:nvPicPr>
          <p:cNvPr id="11" name="Picture 10">
            <a:extLst>
              <a:ext uri="{FF2B5EF4-FFF2-40B4-BE49-F238E27FC236}">
                <a16:creationId xmlns:a16="http://schemas.microsoft.com/office/drawing/2014/main" id="{9BFD9FAE-29EB-1B79-9C46-71ECEAC78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1184" y="246525"/>
            <a:ext cx="1126671" cy="9664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A2E89E-EC6D-7955-03DD-3A28E937DC0E}"/>
              </a:ext>
            </a:extLst>
          </p:cNvPr>
          <p:cNvPicPr>
            <a:picLocks noChangeAspect="1"/>
          </p:cNvPicPr>
          <p:nvPr/>
        </p:nvPicPr>
        <p:blipFill>
          <a:blip r:embed="rId2"/>
          <a:stretch>
            <a:fillRect/>
          </a:stretch>
        </p:blipFill>
        <p:spPr>
          <a:xfrm>
            <a:off x="0" y="212726"/>
            <a:ext cx="6972300" cy="3717924"/>
          </a:xfrm>
          <a:prstGeom prst="rect">
            <a:avLst/>
          </a:prstGeom>
        </p:spPr>
      </p:pic>
      <p:sp>
        <p:nvSpPr>
          <p:cNvPr id="4" name="TextBox 3">
            <a:extLst>
              <a:ext uri="{FF2B5EF4-FFF2-40B4-BE49-F238E27FC236}">
                <a16:creationId xmlns:a16="http://schemas.microsoft.com/office/drawing/2014/main" id="{9873009A-9169-ACFA-C27B-E0BC6BA4A640}"/>
              </a:ext>
            </a:extLst>
          </p:cNvPr>
          <p:cNvSpPr txBox="1"/>
          <p:nvPr/>
        </p:nvSpPr>
        <p:spPr>
          <a:xfrm>
            <a:off x="2057400" y="0"/>
            <a:ext cx="2857500"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Source To Destination Code Error</a:t>
            </a:r>
          </a:p>
        </p:txBody>
      </p:sp>
      <p:sp>
        <p:nvSpPr>
          <p:cNvPr id="5" name="TextBox 4">
            <a:extLst>
              <a:ext uri="{FF2B5EF4-FFF2-40B4-BE49-F238E27FC236}">
                <a16:creationId xmlns:a16="http://schemas.microsoft.com/office/drawing/2014/main" id="{510B551E-C10F-C1BF-5A29-78C787ACAB43}"/>
              </a:ext>
            </a:extLst>
          </p:cNvPr>
          <p:cNvSpPr txBox="1"/>
          <p:nvPr/>
        </p:nvSpPr>
        <p:spPr>
          <a:xfrm>
            <a:off x="2800350" y="746125"/>
            <a:ext cx="1828800" cy="369332"/>
          </a:xfrm>
          <a:prstGeom prst="rect">
            <a:avLst/>
          </a:prstGeom>
          <a:noFill/>
        </p:spPr>
        <p:txBody>
          <a:bodyPr wrap="square" rtlCol="0">
            <a:spAutoFit/>
          </a:bodyPr>
          <a:lstStyle/>
          <a:p>
            <a:r>
              <a:rPr lang="en-IN" dirty="0"/>
              <a:t>                       .  </a:t>
            </a:r>
          </a:p>
        </p:txBody>
      </p:sp>
      <p:cxnSp>
        <p:nvCxnSpPr>
          <p:cNvPr id="7" name="Straight Connector 6">
            <a:extLst>
              <a:ext uri="{FF2B5EF4-FFF2-40B4-BE49-F238E27FC236}">
                <a16:creationId xmlns:a16="http://schemas.microsoft.com/office/drawing/2014/main" id="{152522B5-5B45-87E5-1612-A5D9B022C081}"/>
              </a:ext>
            </a:extLst>
          </p:cNvPr>
          <p:cNvCxnSpPr>
            <a:cxnSpLocks/>
          </p:cNvCxnSpPr>
          <p:nvPr/>
        </p:nvCxnSpPr>
        <p:spPr>
          <a:xfrm>
            <a:off x="2876550" y="8985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8" name="Straight Connector 7">
            <a:extLst>
              <a:ext uri="{FF2B5EF4-FFF2-40B4-BE49-F238E27FC236}">
                <a16:creationId xmlns:a16="http://schemas.microsoft.com/office/drawing/2014/main" id="{22C5B8BB-4130-C3C8-89FF-1C17C899B1CE}"/>
              </a:ext>
            </a:extLst>
          </p:cNvPr>
          <p:cNvCxnSpPr>
            <a:cxnSpLocks/>
          </p:cNvCxnSpPr>
          <p:nvPr/>
        </p:nvCxnSpPr>
        <p:spPr>
          <a:xfrm>
            <a:off x="3790950" y="12033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Straight Connector 8">
            <a:extLst>
              <a:ext uri="{FF2B5EF4-FFF2-40B4-BE49-F238E27FC236}">
                <a16:creationId xmlns:a16="http://schemas.microsoft.com/office/drawing/2014/main" id="{E6E5A569-689E-AA92-A8B3-52DF06C474AA}"/>
              </a:ext>
            </a:extLst>
          </p:cNvPr>
          <p:cNvCxnSpPr>
            <a:cxnSpLocks/>
          </p:cNvCxnSpPr>
          <p:nvPr/>
        </p:nvCxnSpPr>
        <p:spPr>
          <a:xfrm>
            <a:off x="1047750" y="18891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9AFD71BC-7580-4B7F-768E-E7BAC5661C40}"/>
              </a:ext>
            </a:extLst>
          </p:cNvPr>
          <p:cNvCxnSpPr>
            <a:cxnSpLocks/>
          </p:cNvCxnSpPr>
          <p:nvPr/>
        </p:nvCxnSpPr>
        <p:spPr>
          <a:xfrm>
            <a:off x="4011386" y="27273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Straight Connector 10">
            <a:extLst>
              <a:ext uri="{FF2B5EF4-FFF2-40B4-BE49-F238E27FC236}">
                <a16:creationId xmlns:a16="http://schemas.microsoft.com/office/drawing/2014/main" id="{6743E0BE-31C0-4FDC-3BB3-0C5977D1C2A0}"/>
              </a:ext>
            </a:extLst>
          </p:cNvPr>
          <p:cNvCxnSpPr>
            <a:cxnSpLocks/>
          </p:cNvCxnSpPr>
          <p:nvPr/>
        </p:nvCxnSpPr>
        <p:spPr>
          <a:xfrm>
            <a:off x="2114550" y="3108325"/>
            <a:ext cx="1676400" cy="0"/>
          </a:xfrm>
          <a:prstGeom prst="line">
            <a:avLst/>
          </a:prstGeom>
        </p:spPr>
        <p:style>
          <a:lnRef idx="2">
            <a:schemeClr val="accent6"/>
          </a:lnRef>
          <a:fillRef idx="0">
            <a:schemeClr val="accent6"/>
          </a:fillRef>
          <a:effectRef idx="1">
            <a:schemeClr val="accent6"/>
          </a:effectRef>
          <a:fontRef idx="minor">
            <a:schemeClr val="tx1"/>
          </a:fontRef>
        </p:style>
      </p:cxnSp>
      <p:sp>
        <p:nvSpPr>
          <p:cNvPr id="12" name="TextBox 11">
            <a:extLst>
              <a:ext uri="{FF2B5EF4-FFF2-40B4-BE49-F238E27FC236}">
                <a16:creationId xmlns:a16="http://schemas.microsoft.com/office/drawing/2014/main" id="{D05C2B13-AFD9-B46D-0663-B41B2DD807AB}"/>
              </a:ext>
            </a:extLst>
          </p:cNvPr>
          <p:cNvSpPr txBox="1"/>
          <p:nvPr/>
        </p:nvSpPr>
        <p:spPr>
          <a:xfrm flipH="1">
            <a:off x="2266950" y="3108325"/>
            <a:ext cx="2155917" cy="246221"/>
          </a:xfrm>
          <a:prstGeom prst="rect">
            <a:avLst/>
          </a:prstGeom>
          <a:noFill/>
        </p:spPr>
        <p:txBody>
          <a:bodyPr wrap="square" rtlCol="0">
            <a:spAutoFit/>
          </a:bodyPr>
          <a:lstStyle/>
          <a:p>
            <a:r>
              <a:rPr lang="en-IN" sz="1000" dirty="0">
                <a:highlight>
                  <a:srgbClr val="FFFF00"/>
                </a:highlight>
                <a:latin typeface="Times New Roman" panose="02020603050405020304" pitchFamily="18" charset="0"/>
                <a:cs typeface="Times New Roman" panose="02020603050405020304" pitchFamily="18" charset="0"/>
              </a:rPr>
              <a:t>It has been Rechecked</a:t>
            </a:r>
          </a:p>
        </p:txBody>
      </p:sp>
      <p:sp>
        <p:nvSpPr>
          <p:cNvPr id="13" name="Arrow: Left-Up 12">
            <a:extLst>
              <a:ext uri="{FF2B5EF4-FFF2-40B4-BE49-F238E27FC236}">
                <a16:creationId xmlns:a16="http://schemas.microsoft.com/office/drawing/2014/main" id="{6F0168FD-B56D-ADA1-0CE2-91683B126693}"/>
              </a:ext>
            </a:extLst>
          </p:cNvPr>
          <p:cNvSpPr/>
          <p:nvPr/>
        </p:nvSpPr>
        <p:spPr>
          <a:xfrm>
            <a:off x="2360386" y="3319305"/>
            <a:ext cx="533400" cy="246220"/>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3150F709-5198-A9F3-E00A-7E0878078C33}"/>
              </a:ext>
            </a:extLst>
          </p:cNvPr>
          <p:cNvCxnSpPr>
            <a:cxnSpLocks/>
          </p:cNvCxnSpPr>
          <p:nvPr/>
        </p:nvCxnSpPr>
        <p:spPr>
          <a:xfrm>
            <a:off x="2926715" y="8985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44102F30-F98E-6D45-1C85-A5D8139F3023}"/>
              </a:ext>
            </a:extLst>
          </p:cNvPr>
          <p:cNvCxnSpPr>
            <a:cxnSpLocks/>
          </p:cNvCxnSpPr>
          <p:nvPr/>
        </p:nvCxnSpPr>
        <p:spPr>
          <a:xfrm>
            <a:off x="3841115" y="12033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CBD2D703-C242-991C-A511-858641124FFD}"/>
              </a:ext>
            </a:extLst>
          </p:cNvPr>
          <p:cNvCxnSpPr>
            <a:cxnSpLocks/>
          </p:cNvCxnSpPr>
          <p:nvPr/>
        </p:nvCxnSpPr>
        <p:spPr>
          <a:xfrm>
            <a:off x="1097915" y="18891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Straight Connector 16">
            <a:extLst>
              <a:ext uri="{FF2B5EF4-FFF2-40B4-BE49-F238E27FC236}">
                <a16:creationId xmlns:a16="http://schemas.microsoft.com/office/drawing/2014/main" id="{13E8CAE0-CF35-94FB-F842-55C4C91FCA35}"/>
              </a:ext>
            </a:extLst>
          </p:cNvPr>
          <p:cNvCxnSpPr>
            <a:cxnSpLocks/>
          </p:cNvCxnSpPr>
          <p:nvPr/>
        </p:nvCxnSpPr>
        <p:spPr>
          <a:xfrm>
            <a:off x="4061551" y="2727325"/>
            <a:ext cx="16764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Straight Connector 17">
            <a:extLst>
              <a:ext uri="{FF2B5EF4-FFF2-40B4-BE49-F238E27FC236}">
                <a16:creationId xmlns:a16="http://schemas.microsoft.com/office/drawing/2014/main" id="{2766057B-C28A-D807-6BE9-0476FDA2C653}"/>
              </a:ext>
            </a:extLst>
          </p:cNvPr>
          <p:cNvCxnSpPr>
            <a:cxnSpLocks/>
          </p:cNvCxnSpPr>
          <p:nvPr/>
        </p:nvCxnSpPr>
        <p:spPr>
          <a:xfrm>
            <a:off x="2164715" y="3108325"/>
            <a:ext cx="1676400"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6229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E35DB3-3FDF-9BC2-116A-E68F945E0AD5}"/>
              </a:ext>
            </a:extLst>
          </p:cNvPr>
          <p:cNvSpPr/>
          <p:nvPr/>
        </p:nvSpPr>
        <p:spPr>
          <a:xfrm>
            <a:off x="0" y="212725"/>
            <a:ext cx="6972300" cy="3717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WhatsApp Video 2023-12-18 at 09.21.17_a207cd7a">
            <a:hlinkClick r:id="" action="ppaction://media"/>
            <a:extLst>
              <a:ext uri="{FF2B5EF4-FFF2-40B4-BE49-F238E27FC236}">
                <a16:creationId xmlns:a16="http://schemas.microsoft.com/office/drawing/2014/main" id="{56C11D47-E2CB-442C-E2A7-B4D6265A78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6972300" cy="3930649"/>
          </a:xfrm>
          <a:prstGeom prst="rect">
            <a:avLst/>
          </a:prstGeom>
        </p:spPr>
      </p:pic>
      <p:sp>
        <p:nvSpPr>
          <p:cNvPr id="4" name="TextBox 3">
            <a:extLst>
              <a:ext uri="{FF2B5EF4-FFF2-40B4-BE49-F238E27FC236}">
                <a16:creationId xmlns:a16="http://schemas.microsoft.com/office/drawing/2014/main" id="{DEA8FFFC-EF39-EDE6-DA6C-8D89F8C8F13E}"/>
              </a:ext>
            </a:extLst>
          </p:cNvPr>
          <p:cNvSpPr txBox="1"/>
          <p:nvPr/>
        </p:nvSpPr>
        <p:spPr>
          <a:xfrm>
            <a:off x="2053590" y="1426715"/>
            <a:ext cx="2865119" cy="1077218"/>
          </a:xfrm>
          <a:prstGeom prst="rect">
            <a:avLst/>
          </a:prstGeom>
          <a:noFill/>
        </p:spPr>
        <p:txBody>
          <a:bodyPr wrap="square" rtlCol="0">
            <a:spAutoFit/>
          </a:bodyPr>
          <a:lstStyle/>
          <a:p>
            <a:pPr algn="ctr"/>
            <a:r>
              <a:rPr lang="en-IN" sz="1600" b="1" u="sng" dirty="0">
                <a:solidFill>
                  <a:srgbClr val="002060"/>
                </a:solidFill>
                <a:highlight>
                  <a:srgbClr val="C0C0C0"/>
                </a:highlight>
                <a:latin typeface="Times New Roman" panose="02020603050405020304" pitchFamily="18" charset="0"/>
                <a:cs typeface="Times New Roman" panose="02020603050405020304" pitchFamily="18" charset="0"/>
              </a:rPr>
              <a:t># 4 Main Points</a:t>
            </a:r>
          </a:p>
          <a:p>
            <a:pPr algn="ctr"/>
            <a:r>
              <a:rPr lang="en-IN" sz="1200" dirty="0">
                <a:solidFill>
                  <a:srgbClr val="002060"/>
                </a:solidFill>
                <a:highlight>
                  <a:srgbClr val="C0C0C0"/>
                </a:highlight>
                <a:latin typeface="Times New Roman" panose="02020603050405020304" pitchFamily="18" charset="0"/>
                <a:cs typeface="Times New Roman" panose="02020603050405020304" pitchFamily="18" charset="0"/>
              </a:rPr>
              <a:t>Drone Movement</a:t>
            </a:r>
          </a:p>
          <a:p>
            <a:pPr algn="ctr"/>
            <a:r>
              <a:rPr lang="en-IN" sz="1200" dirty="0">
                <a:solidFill>
                  <a:srgbClr val="002060"/>
                </a:solidFill>
                <a:highlight>
                  <a:srgbClr val="C0C0C0"/>
                </a:highlight>
                <a:latin typeface="Times New Roman" panose="02020603050405020304" pitchFamily="18" charset="0"/>
                <a:cs typeface="Times New Roman" panose="02020603050405020304" pitchFamily="18" charset="0"/>
              </a:rPr>
              <a:t>Building Detection</a:t>
            </a:r>
          </a:p>
          <a:p>
            <a:pPr algn="ctr"/>
            <a:r>
              <a:rPr lang="en-IN" sz="1200" dirty="0">
                <a:solidFill>
                  <a:srgbClr val="002060"/>
                </a:solidFill>
                <a:highlight>
                  <a:srgbClr val="C0C0C0"/>
                </a:highlight>
                <a:latin typeface="Times New Roman" panose="02020603050405020304" pitchFamily="18" charset="0"/>
                <a:cs typeface="Times New Roman" panose="02020603050405020304" pitchFamily="18" charset="0"/>
              </a:rPr>
              <a:t>Living Being Detection</a:t>
            </a:r>
          </a:p>
          <a:p>
            <a:pPr algn="ctr"/>
            <a:r>
              <a:rPr lang="en-IN" sz="1200" dirty="0">
                <a:solidFill>
                  <a:srgbClr val="002060"/>
                </a:solidFill>
                <a:highlight>
                  <a:srgbClr val="C0C0C0"/>
                </a:highlight>
                <a:latin typeface="Times New Roman" panose="02020603050405020304" pitchFamily="18" charset="0"/>
                <a:cs typeface="Times New Roman" panose="02020603050405020304" pitchFamily="18" charset="0"/>
              </a:rPr>
              <a:t>Foggy Seasons </a:t>
            </a:r>
          </a:p>
        </p:txBody>
      </p:sp>
    </p:spTree>
    <p:extLst>
      <p:ext uri="{BB962C8B-B14F-4D97-AF65-F5344CB8AC3E}">
        <p14:creationId xmlns:p14="http://schemas.microsoft.com/office/powerpoint/2010/main" val="857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24893" y="1192161"/>
            <a:ext cx="2747645" cy="2727960"/>
            <a:chOff x="4224893" y="1192161"/>
            <a:chExt cx="2747645" cy="2727960"/>
          </a:xfrm>
        </p:grpSpPr>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24893" y="1192161"/>
              <a:ext cx="1990725" cy="1990725"/>
            </a:xfrm>
            <a:prstGeom prst="rect">
              <a:avLst/>
            </a:prstGeom>
          </p:spPr>
        </p:pic>
      </p:grpSp>
      <p:sp>
        <p:nvSpPr>
          <p:cNvPr id="5" name="object 5"/>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7" name="object 7"/>
          <p:cNvSpPr txBox="1">
            <a:spLocks noGrp="1"/>
          </p:cNvSpPr>
          <p:nvPr>
            <p:ph type="body" idx="1"/>
          </p:nvPr>
        </p:nvSpPr>
        <p:spPr>
          <a:xfrm>
            <a:off x="606184" y="1230565"/>
            <a:ext cx="2864485" cy="1480820"/>
          </a:xfrm>
          <a:prstGeom prst="rect">
            <a:avLst/>
          </a:prstGeom>
        </p:spPr>
        <p:txBody>
          <a:bodyPr vert="horz" wrap="square" lIns="0" tIns="10795" rIns="0" bIns="0" rtlCol="0">
            <a:spAutoFit/>
          </a:bodyPr>
          <a:lstStyle/>
          <a:p>
            <a:pPr marL="12700" marR="5080">
              <a:lnSpc>
                <a:spcPct val="101200"/>
              </a:lnSpc>
              <a:spcBef>
                <a:spcPts val="85"/>
              </a:spcBef>
            </a:pPr>
            <a:r>
              <a:rPr spc="-10" dirty="0"/>
              <a:t>The</a:t>
            </a:r>
            <a:r>
              <a:rPr spc="-60" dirty="0"/>
              <a:t> </a:t>
            </a:r>
            <a:r>
              <a:rPr dirty="0"/>
              <a:t>future</a:t>
            </a:r>
            <a:r>
              <a:rPr spc="-55" dirty="0"/>
              <a:t> </a:t>
            </a:r>
            <a:r>
              <a:rPr spc="-10" dirty="0"/>
              <a:t>of</a:t>
            </a:r>
            <a:r>
              <a:rPr spc="-60" dirty="0"/>
              <a:t> </a:t>
            </a:r>
            <a:r>
              <a:rPr dirty="0"/>
              <a:t>medical</a:t>
            </a:r>
            <a:r>
              <a:rPr spc="-55" dirty="0"/>
              <a:t> </a:t>
            </a:r>
            <a:r>
              <a:rPr dirty="0"/>
              <a:t>drones</a:t>
            </a:r>
            <a:r>
              <a:rPr spc="-55" dirty="0"/>
              <a:t> </a:t>
            </a:r>
            <a:r>
              <a:rPr spc="-30" dirty="0"/>
              <a:t>is</a:t>
            </a:r>
            <a:r>
              <a:rPr spc="-60" dirty="0"/>
              <a:t> </a:t>
            </a:r>
            <a:r>
              <a:rPr spc="-10" dirty="0"/>
              <a:t>promising, </a:t>
            </a:r>
            <a:r>
              <a:rPr dirty="0"/>
              <a:t>with</a:t>
            </a:r>
            <a:r>
              <a:rPr spc="-35" dirty="0"/>
              <a:t> </a:t>
            </a:r>
            <a:r>
              <a:rPr dirty="0"/>
              <a:t>the</a:t>
            </a:r>
            <a:r>
              <a:rPr spc="-35" dirty="0"/>
              <a:t> </a:t>
            </a:r>
            <a:r>
              <a:rPr dirty="0"/>
              <a:t>potential</a:t>
            </a:r>
            <a:r>
              <a:rPr spc="-35" dirty="0"/>
              <a:t> </a:t>
            </a:r>
            <a:r>
              <a:rPr dirty="0"/>
              <a:t>to</a:t>
            </a:r>
            <a:r>
              <a:rPr spc="-35" dirty="0"/>
              <a:t> </a:t>
            </a:r>
            <a:r>
              <a:rPr spc="-10" dirty="0"/>
              <a:t>revolutionize </a:t>
            </a:r>
            <a:r>
              <a:rPr dirty="0"/>
              <a:t>healthcare</a:t>
            </a:r>
            <a:r>
              <a:rPr spc="-35" dirty="0"/>
              <a:t> </a:t>
            </a:r>
            <a:r>
              <a:rPr spc="-20" dirty="0"/>
              <a:t>delivery</a:t>
            </a:r>
            <a:r>
              <a:rPr spc="-35" dirty="0"/>
              <a:t> </a:t>
            </a:r>
            <a:r>
              <a:rPr spc="-10" dirty="0"/>
              <a:t>worldwide.</a:t>
            </a:r>
            <a:r>
              <a:rPr spc="-30" dirty="0"/>
              <a:t> </a:t>
            </a:r>
            <a:r>
              <a:rPr spc="-25" dirty="0"/>
              <a:t>As </a:t>
            </a:r>
            <a:r>
              <a:rPr dirty="0"/>
              <a:t>technology</a:t>
            </a:r>
            <a:r>
              <a:rPr spc="-15" dirty="0"/>
              <a:t> </a:t>
            </a:r>
            <a:r>
              <a:rPr dirty="0"/>
              <a:t>continues</a:t>
            </a:r>
            <a:r>
              <a:rPr spc="-15" dirty="0"/>
              <a:t> </a:t>
            </a:r>
            <a:r>
              <a:rPr dirty="0"/>
              <a:t>to</a:t>
            </a:r>
            <a:r>
              <a:rPr spc="-15" dirty="0"/>
              <a:t> </a:t>
            </a:r>
            <a:r>
              <a:rPr spc="-25" dirty="0"/>
              <a:t>advance,</a:t>
            </a:r>
            <a:r>
              <a:rPr spc="-15" dirty="0"/>
              <a:t> </a:t>
            </a:r>
            <a:r>
              <a:rPr spc="-10" dirty="0"/>
              <a:t>medical </a:t>
            </a:r>
            <a:r>
              <a:rPr dirty="0"/>
              <a:t>drones</a:t>
            </a:r>
            <a:r>
              <a:rPr spc="-25" dirty="0"/>
              <a:t> </a:t>
            </a:r>
            <a:r>
              <a:rPr dirty="0"/>
              <a:t>will</a:t>
            </a:r>
            <a:r>
              <a:rPr spc="-25" dirty="0"/>
              <a:t> </a:t>
            </a:r>
            <a:r>
              <a:rPr dirty="0"/>
              <a:t>become</a:t>
            </a:r>
            <a:r>
              <a:rPr spc="-25" dirty="0"/>
              <a:t> </a:t>
            </a:r>
            <a:r>
              <a:rPr dirty="0"/>
              <a:t>more</a:t>
            </a:r>
            <a:r>
              <a:rPr spc="-25" dirty="0"/>
              <a:t> </a:t>
            </a:r>
            <a:r>
              <a:rPr spc="-10" dirty="0"/>
              <a:t>reliable</a:t>
            </a:r>
            <a:r>
              <a:rPr spc="-25" dirty="0"/>
              <a:t> and </a:t>
            </a:r>
            <a:r>
              <a:rPr spc="-10" dirty="0"/>
              <a:t>efficient.</a:t>
            </a:r>
            <a:r>
              <a:rPr spc="-60" dirty="0"/>
              <a:t> </a:t>
            </a:r>
            <a:r>
              <a:rPr spc="-30" dirty="0"/>
              <a:t>However,</a:t>
            </a:r>
            <a:r>
              <a:rPr spc="-55" dirty="0"/>
              <a:t> </a:t>
            </a:r>
            <a:r>
              <a:rPr dirty="0"/>
              <a:t>there</a:t>
            </a:r>
            <a:r>
              <a:rPr spc="-60" dirty="0"/>
              <a:t> </a:t>
            </a:r>
            <a:r>
              <a:rPr spc="-30" dirty="0"/>
              <a:t>is</a:t>
            </a:r>
            <a:r>
              <a:rPr spc="-55" dirty="0"/>
              <a:t> </a:t>
            </a:r>
            <a:r>
              <a:rPr spc="-20" dirty="0"/>
              <a:t>still</a:t>
            </a:r>
            <a:r>
              <a:rPr spc="-60" dirty="0"/>
              <a:t> </a:t>
            </a:r>
            <a:r>
              <a:rPr spc="-10" dirty="0"/>
              <a:t>a</a:t>
            </a:r>
            <a:r>
              <a:rPr spc="-55" dirty="0"/>
              <a:t> </a:t>
            </a:r>
            <a:r>
              <a:rPr dirty="0"/>
              <a:t>need</a:t>
            </a:r>
            <a:r>
              <a:rPr spc="-60" dirty="0"/>
              <a:t> </a:t>
            </a:r>
            <a:r>
              <a:rPr spc="-25" dirty="0"/>
              <a:t>for </a:t>
            </a:r>
            <a:r>
              <a:rPr dirty="0"/>
              <a:t>further</a:t>
            </a:r>
            <a:r>
              <a:rPr spc="-10" dirty="0"/>
              <a:t> </a:t>
            </a:r>
            <a:r>
              <a:rPr spc="-20" dirty="0"/>
              <a:t>research</a:t>
            </a:r>
            <a:r>
              <a:rPr spc="-10" dirty="0"/>
              <a:t> </a:t>
            </a:r>
            <a:r>
              <a:rPr dirty="0"/>
              <a:t>and</a:t>
            </a:r>
            <a:r>
              <a:rPr spc="-10" dirty="0"/>
              <a:t> </a:t>
            </a:r>
            <a:r>
              <a:rPr dirty="0"/>
              <a:t>development</a:t>
            </a:r>
            <a:r>
              <a:rPr spc="-5" dirty="0"/>
              <a:t> </a:t>
            </a:r>
            <a:r>
              <a:rPr spc="-25" dirty="0"/>
              <a:t>to </a:t>
            </a:r>
            <a:r>
              <a:rPr spc="-10" dirty="0"/>
              <a:t>address</a:t>
            </a:r>
            <a:r>
              <a:rPr spc="-40" dirty="0"/>
              <a:t> </a:t>
            </a:r>
            <a:r>
              <a:rPr dirty="0"/>
              <a:t>the</a:t>
            </a:r>
            <a:r>
              <a:rPr spc="-40" dirty="0"/>
              <a:t> </a:t>
            </a:r>
            <a:r>
              <a:rPr dirty="0"/>
              <a:t>challenges</a:t>
            </a:r>
            <a:r>
              <a:rPr spc="-40" dirty="0"/>
              <a:t> </a:t>
            </a:r>
            <a:r>
              <a:rPr spc="-10" dirty="0"/>
              <a:t>of</a:t>
            </a:r>
            <a:r>
              <a:rPr spc="-40" dirty="0"/>
              <a:t> </a:t>
            </a:r>
            <a:r>
              <a:rPr spc="-10" dirty="0"/>
              <a:t>implementing </a:t>
            </a:r>
            <a:r>
              <a:rPr dirty="0"/>
              <a:t>medical</a:t>
            </a:r>
            <a:r>
              <a:rPr spc="-45" dirty="0"/>
              <a:t> </a:t>
            </a:r>
            <a:r>
              <a:rPr dirty="0"/>
              <a:t>drones</a:t>
            </a:r>
            <a:r>
              <a:rPr spc="-45" dirty="0"/>
              <a:t> </a:t>
            </a:r>
            <a:r>
              <a:rPr dirty="0"/>
              <a:t>on</a:t>
            </a:r>
            <a:r>
              <a:rPr spc="-40" dirty="0"/>
              <a:t> </a:t>
            </a:r>
            <a:r>
              <a:rPr spc="-10" dirty="0"/>
              <a:t>a</a:t>
            </a:r>
            <a:r>
              <a:rPr spc="-45" dirty="0"/>
              <a:t> </a:t>
            </a:r>
            <a:r>
              <a:rPr spc="-10" dirty="0"/>
              <a:t>larger</a:t>
            </a:r>
            <a:r>
              <a:rPr spc="-45" dirty="0"/>
              <a:t> </a:t>
            </a:r>
            <a:r>
              <a:rPr spc="-10" dirty="0"/>
              <a:t>scale.</a:t>
            </a:r>
          </a:p>
        </p:txBody>
      </p:sp>
      <p:sp>
        <p:nvSpPr>
          <p:cNvPr id="8" name="object 8"/>
          <p:cNvSpPr txBox="1">
            <a:spLocks noGrp="1"/>
          </p:cNvSpPr>
          <p:nvPr>
            <p:ph type="title"/>
          </p:nvPr>
        </p:nvSpPr>
        <p:spPr>
          <a:xfrm>
            <a:off x="606184" y="812709"/>
            <a:ext cx="5785654" cy="227626"/>
          </a:xfrm>
          <a:prstGeom prst="rect">
            <a:avLst/>
          </a:prstGeom>
        </p:spPr>
        <p:txBody>
          <a:bodyPr vert="horz" wrap="square" lIns="0" tIns="12065" rIns="0" bIns="0" rtlCol="0">
            <a:spAutoFit/>
          </a:bodyPr>
          <a:lstStyle/>
          <a:p>
            <a:pPr marL="12700">
              <a:lnSpc>
                <a:spcPct val="100000"/>
              </a:lnSpc>
              <a:spcBef>
                <a:spcPts val="95"/>
              </a:spcBef>
            </a:pPr>
            <a:r>
              <a:rPr sz="1400" b="1" spc="65" dirty="0">
                <a:latin typeface="Times New Roman" panose="02020603050405020304" pitchFamily="18" charset="0"/>
                <a:cs typeface="Times New Roman" panose="02020603050405020304" pitchFamily="18" charset="0"/>
              </a:rPr>
              <a:t>Future</a:t>
            </a:r>
            <a:r>
              <a:rPr sz="1400" b="1" spc="15"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of</a:t>
            </a:r>
            <a:r>
              <a:rPr sz="1400" b="1" spc="20"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Medical</a:t>
            </a:r>
            <a:r>
              <a:rPr sz="1400" b="1" spc="20" dirty="0">
                <a:latin typeface="Times New Roman" panose="02020603050405020304" pitchFamily="18" charset="0"/>
                <a:cs typeface="Times New Roman" panose="02020603050405020304" pitchFamily="18" charset="0"/>
              </a:rPr>
              <a:t> </a:t>
            </a:r>
            <a:r>
              <a:rPr sz="1400" b="1" spc="40" dirty="0">
                <a:latin typeface="Times New Roman" panose="02020603050405020304" pitchFamily="18" charset="0"/>
                <a:cs typeface="Times New Roman" panose="02020603050405020304" pitchFamily="18" charset="0"/>
              </a:rPr>
              <a:t>Drones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6811" y="1183736"/>
            <a:ext cx="1990725" cy="1990725"/>
          </a:xfrm>
          <a:prstGeom prst="rect">
            <a:avLst/>
          </a:prstGeom>
        </p:spPr>
      </p:pic>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sp>
        <p:nvSpPr>
          <p:cNvPr id="4" name="object 4"/>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5" name="object 5"/>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txBox="1"/>
          <p:nvPr/>
        </p:nvSpPr>
        <p:spPr>
          <a:xfrm>
            <a:off x="2800350" y="1183736"/>
            <a:ext cx="2887980" cy="1480820"/>
          </a:xfrm>
          <a:prstGeom prst="rect">
            <a:avLst/>
          </a:prstGeom>
        </p:spPr>
        <p:txBody>
          <a:bodyPr vert="horz" wrap="square" lIns="0" tIns="10795" rIns="0" bIns="0" rtlCol="0">
            <a:spAutoFit/>
          </a:bodyPr>
          <a:lstStyle/>
          <a:p>
            <a:pPr marL="12700" marR="5080">
              <a:lnSpc>
                <a:spcPct val="101200"/>
              </a:lnSpc>
              <a:spcBef>
                <a:spcPts val="85"/>
              </a:spcBef>
            </a:pPr>
            <a:r>
              <a:rPr sz="1050" dirty="0">
                <a:solidFill>
                  <a:srgbClr val="332B2B"/>
                </a:solidFill>
                <a:latin typeface="Verdana"/>
                <a:cs typeface="Verdana"/>
              </a:rPr>
              <a:t>Advancements</a:t>
            </a:r>
            <a:r>
              <a:rPr sz="1050" spc="15" dirty="0">
                <a:solidFill>
                  <a:srgbClr val="332B2B"/>
                </a:solidFill>
                <a:latin typeface="Verdana"/>
                <a:cs typeface="Verdana"/>
              </a:rPr>
              <a:t> </a:t>
            </a:r>
            <a:r>
              <a:rPr sz="1050" dirty="0">
                <a:solidFill>
                  <a:srgbClr val="332B2B"/>
                </a:solidFill>
                <a:latin typeface="Verdana"/>
                <a:cs typeface="Verdana"/>
              </a:rPr>
              <a:t>in</a:t>
            </a:r>
            <a:r>
              <a:rPr sz="1050" spc="20" dirty="0">
                <a:solidFill>
                  <a:srgbClr val="332B2B"/>
                </a:solidFill>
                <a:latin typeface="Verdana"/>
                <a:cs typeface="Verdana"/>
              </a:rPr>
              <a:t> </a:t>
            </a:r>
            <a:r>
              <a:rPr sz="1050" dirty="0">
                <a:solidFill>
                  <a:srgbClr val="332B2B"/>
                </a:solidFill>
                <a:latin typeface="Verdana"/>
                <a:cs typeface="Verdana"/>
              </a:rPr>
              <a:t>medical</a:t>
            </a:r>
            <a:r>
              <a:rPr sz="1050" spc="15" dirty="0">
                <a:solidFill>
                  <a:srgbClr val="332B2B"/>
                </a:solidFill>
                <a:latin typeface="Verdana"/>
                <a:cs typeface="Verdana"/>
              </a:rPr>
              <a:t> </a:t>
            </a:r>
            <a:r>
              <a:rPr sz="1050" spc="-20" dirty="0">
                <a:solidFill>
                  <a:srgbClr val="332B2B"/>
                </a:solidFill>
                <a:latin typeface="Verdana"/>
                <a:cs typeface="Verdana"/>
              </a:rPr>
              <a:t>drone </a:t>
            </a:r>
            <a:r>
              <a:rPr sz="1050" dirty="0">
                <a:solidFill>
                  <a:srgbClr val="332B2B"/>
                </a:solidFill>
                <a:latin typeface="Verdana"/>
                <a:cs typeface="Verdana"/>
              </a:rPr>
              <a:t>technology</a:t>
            </a:r>
            <a:r>
              <a:rPr sz="1050" spc="-10" dirty="0">
                <a:solidFill>
                  <a:srgbClr val="332B2B"/>
                </a:solidFill>
                <a:latin typeface="Verdana"/>
                <a:cs typeface="Verdana"/>
              </a:rPr>
              <a:t> </a:t>
            </a:r>
            <a:r>
              <a:rPr sz="1050" dirty="0">
                <a:solidFill>
                  <a:srgbClr val="332B2B"/>
                </a:solidFill>
                <a:latin typeface="Verdana"/>
                <a:cs typeface="Verdana"/>
              </a:rPr>
              <a:t>include</a:t>
            </a:r>
            <a:r>
              <a:rPr sz="1050" spc="-5" dirty="0">
                <a:solidFill>
                  <a:srgbClr val="332B2B"/>
                </a:solidFill>
                <a:latin typeface="Verdana"/>
                <a:cs typeface="Verdana"/>
              </a:rPr>
              <a:t> </a:t>
            </a:r>
            <a:r>
              <a:rPr sz="1050" dirty="0">
                <a:solidFill>
                  <a:srgbClr val="332B2B"/>
                </a:solidFill>
                <a:latin typeface="Verdana"/>
                <a:cs typeface="Verdana"/>
              </a:rPr>
              <a:t>improved</a:t>
            </a:r>
            <a:r>
              <a:rPr sz="1050" spc="-5" dirty="0">
                <a:solidFill>
                  <a:srgbClr val="332B2B"/>
                </a:solidFill>
                <a:latin typeface="Verdana"/>
                <a:cs typeface="Verdana"/>
              </a:rPr>
              <a:t> </a:t>
            </a:r>
            <a:r>
              <a:rPr sz="1050" spc="-10" dirty="0">
                <a:solidFill>
                  <a:srgbClr val="332B2B"/>
                </a:solidFill>
                <a:latin typeface="Verdana"/>
                <a:cs typeface="Verdana"/>
              </a:rPr>
              <a:t>battery</a:t>
            </a:r>
            <a:r>
              <a:rPr sz="1050" spc="-5" dirty="0">
                <a:solidFill>
                  <a:srgbClr val="332B2B"/>
                </a:solidFill>
                <a:latin typeface="Verdana"/>
                <a:cs typeface="Verdana"/>
              </a:rPr>
              <a:t> </a:t>
            </a:r>
            <a:r>
              <a:rPr sz="1050" spc="-20" dirty="0">
                <a:solidFill>
                  <a:srgbClr val="332B2B"/>
                </a:solidFill>
                <a:latin typeface="Verdana"/>
                <a:cs typeface="Verdana"/>
              </a:rPr>
              <a:t>life, </a:t>
            </a:r>
            <a:r>
              <a:rPr sz="1050" dirty="0">
                <a:solidFill>
                  <a:srgbClr val="332B2B"/>
                </a:solidFill>
                <a:latin typeface="Verdana"/>
                <a:cs typeface="Verdana"/>
              </a:rPr>
              <a:t>increased</a:t>
            </a:r>
            <a:r>
              <a:rPr sz="1050" spc="-50" dirty="0">
                <a:solidFill>
                  <a:srgbClr val="332B2B"/>
                </a:solidFill>
                <a:latin typeface="Verdana"/>
                <a:cs typeface="Verdana"/>
              </a:rPr>
              <a:t> </a:t>
            </a:r>
            <a:r>
              <a:rPr sz="1050" dirty="0">
                <a:solidFill>
                  <a:srgbClr val="332B2B"/>
                </a:solidFill>
                <a:latin typeface="Verdana"/>
                <a:cs typeface="Verdana"/>
              </a:rPr>
              <a:t>payload</a:t>
            </a:r>
            <a:r>
              <a:rPr sz="1050" spc="-50" dirty="0">
                <a:solidFill>
                  <a:srgbClr val="332B2B"/>
                </a:solidFill>
                <a:latin typeface="Verdana"/>
                <a:cs typeface="Verdana"/>
              </a:rPr>
              <a:t> </a:t>
            </a:r>
            <a:r>
              <a:rPr sz="1050" spc="-25" dirty="0">
                <a:solidFill>
                  <a:srgbClr val="332B2B"/>
                </a:solidFill>
                <a:latin typeface="Verdana"/>
                <a:cs typeface="Verdana"/>
              </a:rPr>
              <a:t>capacity,</a:t>
            </a:r>
            <a:r>
              <a:rPr sz="1050" spc="-50" dirty="0">
                <a:solidFill>
                  <a:srgbClr val="332B2B"/>
                </a:solidFill>
                <a:latin typeface="Verdana"/>
                <a:cs typeface="Verdana"/>
              </a:rPr>
              <a:t> </a:t>
            </a:r>
            <a:r>
              <a:rPr sz="1050" dirty="0">
                <a:solidFill>
                  <a:srgbClr val="332B2B"/>
                </a:solidFill>
                <a:latin typeface="Verdana"/>
                <a:cs typeface="Verdana"/>
              </a:rPr>
              <a:t>and</a:t>
            </a:r>
            <a:r>
              <a:rPr sz="1050" spc="-45" dirty="0">
                <a:solidFill>
                  <a:srgbClr val="332B2B"/>
                </a:solidFill>
                <a:latin typeface="Verdana"/>
                <a:cs typeface="Verdana"/>
              </a:rPr>
              <a:t> </a:t>
            </a:r>
            <a:r>
              <a:rPr sz="1050" spc="-10" dirty="0">
                <a:solidFill>
                  <a:srgbClr val="332B2B"/>
                </a:solidFill>
                <a:latin typeface="Verdana"/>
                <a:cs typeface="Verdana"/>
              </a:rPr>
              <a:t>better </a:t>
            </a:r>
            <a:r>
              <a:rPr sz="1050" dirty="0">
                <a:solidFill>
                  <a:srgbClr val="332B2B"/>
                </a:solidFill>
                <a:latin typeface="Verdana"/>
                <a:cs typeface="Verdana"/>
              </a:rPr>
              <a:t>navigation</a:t>
            </a:r>
            <a:r>
              <a:rPr sz="1050" spc="-65" dirty="0">
                <a:solidFill>
                  <a:srgbClr val="332B2B"/>
                </a:solidFill>
                <a:latin typeface="Verdana"/>
                <a:cs typeface="Verdana"/>
              </a:rPr>
              <a:t> </a:t>
            </a:r>
            <a:r>
              <a:rPr sz="1050" spc="-45" dirty="0">
                <a:solidFill>
                  <a:srgbClr val="332B2B"/>
                </a:solidFill>
                <a:latin typeface="Verdana"/>
                <a:cs typeface="Verdana"/>
              </a:rPr>
              <a:t>systems.</a:t>
            </a:r>
            <a:r>
              <a:rPr sz="1050" spc="-60" dirty="0">
                <a:solidFill>
                  <a:srgbClr val="332B2B"/>
                </a:solidFill>
                <a:latin typeface="Verdana"/>
                <a:cs typeface="Verdana"/>
              </a:rPr>
              <a:t> </a:t>
            </a:r>
            <a:r>
              <a:rPr sz="1050" spc="-10" dirty="0">
                <a:solidFill>
                  <a:srgbClr val="332B2B"/>
                </a:solidFill>
                <a:latin typeface="Verdana"/>
                <a:cs typeface="Verdana"/>
              </a:rPr>
              <a:t>There</a:t>
            </a:r>
            <a:r>
              <a:rPr sz="1050" spc="-65" dirty="0">
                <a:solidFill>
                  <a:srgbClr val="332B2B"/>
                </a:solidFill>
                <a:latin typeface="Verdana"/>
                <a:cs typeface="Verdana"/>
              </a:rPr>
              <a:t> </a:t>
            </a:r>
            <a:r>
              <a:rPr sz="1050" spc="-25" dirty="0">
                <a:solidFill>
                  <a:srgbClr val="332B2B"/>
                </a:solidFill>
                <a:latin typeface="Verdana"/>
                <a:cs typeface="Verdana"/>
              </a:rPr>
              <a:t>are</a:t>
            </a:r>
            <a:r>
              <a:rPr sz="1050" spc="-60" dirty="0">
                <a:solidFill>
                  <a:srgbClr val="332B2B"/>
                </a:solidFill>
                <a:latin typeface="Verdana"/>
                <a:cs typeface="Verdana"/>
              </a:rPr>
              <a:t> </a:t>
            </a:r>
            <a:r>
              <a:rPr sz="1050" spc="-20" dirty="0">
                <a:solidFill>
                  <a:srgbClr val="332B2B"/>
                </a:solidFill>
                <a:latin typeface="Verdana"/>
                <a:cs typeface="Verdana"/>
              </a:rPr>
              <a:t>also</a:t>
            </a:r>
            <a:r>
              <a:rPr sz="1050" spc="500" dirty="0">
                <a:solidFill>
                  <a:srgbClr val="332B2B"/>
                </a:solidFill>
                <a:latin typeface="Verdana"/>
                <a:cs typeface="Verdana"/>
              </a:rPr>
              <a:t> </a:t>
            </a:r>
            <a:r>
              <a:rPr sz="1050" dirty="0">
                <a:solidFill>
                  <a:srgbClr val="332B2B"/>
                </a:solidFill>
                <a:latin typeface="Verdana"/>
                <a:cs typeface="Verdana"/>
              </a:rPr>
              <a:t>ongoing</a:t>
            </a:r>
            <a:r>
              <a:rPr sz="1050" spc="-30" dirty="0">
                <a:solidFill>
                  <a:srgbClr val="332B2B"/>
                </a:solidFill>
                <a:latin typeface="Verdana"/>
                <a:cs typeface="Verdana"/>
              </a:rPr>
              <a:t> </a:t>
            </a:r>
            <a:r>
              <a:rPr sz="1050" spc="-20" dirty="0">
                <a:solidFill>
                  <a:srgbClr val="332B2B"/>
                </a:solidFill>
                <a:latin typeface="Verdana"/>
                <a:cs typeface="Verdana"/>
              </a:rPr>
              <a:t>efforts</a:t>
            </a:r>
            <a:r>
              <a:rPr sz="1050" spc="-30" dirty="0">
                <a:solidFill>
                  <a:srgbClr val="332B2B"/>
                </a:solidFill>
                <a:latin typeface="Verdana"/>
                <a:cs typeface="Verdana"/>
              </a:rPr>
              <a:t> </a:t>
            </a:r>
            <a:r>
              <a:rPr sz="1050" dirty="0">
                <a:solidFill>
                  <a:srgbClr val="332B2B"/>
                </a:solidFill>
                <a:latin typeface="Verdana"/>
                <a:cs typeface="Verdana"/>
              </a:rPr>
              <a:t>to</a:t>
            </a:r>
            <a:r>
              <a:rPr sz="1050" spc="-25" dirty="0">
                <a:solidFill>
                  <a:srgbClr val="332B2B"/>
                </a:solidFill>
                <a:latin typeface="Verdana"/>
                <a:cs typeface="Verdana"/>
              </a:rPr>
              <a:t> </a:t>
            </a:r>
            <a:r>
              <a:rPr sz="1050" dirty="0">
                <a:solidFill>
                  <a:srgbClr val="332B2B"/>
                </a:solidFill>
                <a:latin typeface="Verdana"/>
                <a:cs typeface="Verdana"/>
              </a:rPr>
              <a:t>develop</a:t>
            </a:r>
            <a:r>
              <a:rPr sz="1050" spc="-30" dirty="0">
                <a:solidFill>
                  <a:srgbClr val="332B2B"/>
                </a:solidFill>
                <a:latin typeface="Verdana"/>
                <a:cs typeface="Verdana"/>
              </a:rPr>
              <a:t> </a:t>
            </a:r>
            <a:r>
              <a:rPr sz="1050" dirty="0">
                <a:solidFill>
                  <a:srgbClr val="332B2B"/>
                </a:solidFill>
                <a:latin typeface="Verdana"/>
                <a:cs typeface="Verdana"/>
              </a:rPr>
              <a:t>drones</a:t>
            </a:r>
            <a:r>
              <a:rPr sz="1050" spc="-30" dirty="0">
                <a:solidFill>
                  <a:srgbClr val="332B2B"/>
                </a:solidFill>
                <a:latin typeface="Verdana"/>
                <a:cs typeface="Verdana"/>
              </a:rPr>
              <a:t> </a:t>
            </a:r>
            <a:r>
              <a:rPr sz="1050" dirty="0">
                <a:solidFill>
                  <a:srgbClr val="332B2B"/>
                </a:solidFill>
                <a:latin typeface="Verdana"/>
                <a:cs typeface="Verdana"/>
              </a:rPr>
              <a:t>that</a:t>
            </a:r>
            <a:r>
              <a:rPr sz="1050" spc="-25" dirty="0">
                <a:solidFill>
                  <a:srgbClr val="332B2B"/>
                </a:solidFill>
                <a:latin typeface="Verdana"/>
                <a:cs typeface="Verdana"/>
              </a:rPr>
              <a:t> can </a:t>
            </a:r>
            <a:r>
              <a:rPr sz="1050" dirty="0">
                <a:solidFill>
                  <a:srgbClr val="332B2B"/>
                </a:solidFill>
                <a:latin typeface="Verdana"/>
                <a:cs typeface="Verdana"/>
              </a:rPr>
              <a:t>perform</a:t>
            </a:r>
            <a:r>
              <a:rPr sz="1050" spc="-10" dirty="0">
                <a:solidFill>
                  <a:srgbClr val="332B2B"/>
                </a:solidFill>
                <a:latin typeface="Verdana"/>
                <a:cs typeface="Verdana"/>
              </a:rPr>
              <a:t> </a:t>
            </a:r>
            <a:r>
              <a:rPr sz="1050" dirty="0">
                <a:solidFill>
                  <a:srgbClr val="332B2B"/>
                </a:solidFill>
                <a:latin typeface="Verdana"/>
                <a:cs typeface="Verdana"/>
              </a:rPr>
              <a:t>medical</a:t>
            </a:r>
            <a:r>
              <a:rPr sz="1050" spc="-5" dirty="0">
                <a:solidFill>
                  <a:srgbClr val="332B2B"/>
                </a:solidFill>
                <a:latin typeface="Verdana"/>
                <a:cs typeface="Verdana"/>
              </a:rPr>
              <a:t> </a:t>
            </a:r>
            <a:r>
              <a:rPr sz="1050" spc="-20" dirty="0">
                <a:solidFill>
                  <a:srgbClr val="332B2B"/>
                </a:solidFill>
                <a:latin typeface="Verdana"/>
                <a:cs typeface="Verdana"/>
              </a:rPr>
              <a:t>procedures,</a:t>
            </a:r>
            <a:r>
              <a:rPr sz="1050" spc="-10" dirty="0">
                <a:solidFill>
                  <a:srgbClr val="332B2B"/>
                </a:solidFill>
                <a:latin typeface="Verdana"/>
                <a:cs typeface="Verdana"/>
              </a:rPr>
              <a:t> </a:t>
            </a:r>
            <a:r>
              <a:rPr sz="1050" dirty="0">
                <a:solidFill>
                  <a:srgbClr val="332B2B"/>
                </a:solidFill>
                <a:latin typeface="Verdana"/>
                <a:cs typeface="Verdana"/>
              </a:rPr>
              <a:t>such</a:t>
            </a:r>
            <a:r>
              <a:rPr sz="1050" spc="-5" dirty="0">
                <a:solidFill>
                  <a:srgbClr val="332B2B"/>
                </a:solidFill>
                <a:latin typeface="Verdana"/>
                <a:cs typeface="Verdana"/>
              </a:rPr>
              <a:t> </a:t>
            </a:r>
            <a:r>
              <a:rPr sz="1050" spc="-25" dirty="0">
                <a:solidFill>
                  <a:srgbClr val="332B2B"/>
                </a:solidFill>
                <a:latin typeface="Verdana"/>
                <a:cs typeface="Verdana"/>
              </a:rPr>
              <a:t>as </a:t>
            </a:r>
            <a:r>
              <a:rPr sz="1050" dirty="0">
                <a:solidFill>
                  <a:srgbClr val="332B2B"/>
                </a:solidFill>
                <a:latin typeface="Verdana"/>
                <a:cs typeface="Verdana"/>
              </a:rPr>
              <a:t>delivering</a:t>
            </a:r>
            <a:r>
              <a:rPr sz="1050" spc="-60" dirty="0">
                <a:solidFill>
                  <a:srgbClr val="332B2B"/>
                </a:solidFill>
                <a:latin typeface="Verdana"/>
                <a:cs typeface="Verdana"/>
              </a:rPr>
              <a:t> </a:t>
            </a:r>
            <a:r>
              <a:rPr sz="1050" dirty="0">
                <a:solidFill>
                  <a:srgbClr val="332B2B"/>
                </a:solidFill>
                <a:latin typeface="Verdana"/>
                <a:cs typeface="Verdana"/>
              </a:rPr>
              <a:t>defibrillators</a:t>
            </a:r>
            <a:r>
              <a:rPr sz="1050" spc="-55" dirty="0">
                <a:solidFill>
                  <a:srgbClr val="332B2B"/>
                </a:solidFill>
                <a:latin typeface="Verdana"/>
                <a:cs typeface="Verdana"/>
              </a:rPr>
              <a:t> </a:t>
            </a:r>
            <a:r>
              <a:rPr sz="1050" dirty="0">
                <a:solidFill>
                  <a:srgbClr val="332B2B"/>
                </a:solidFill>
                <a:latin typeface="Verdana"/>
                <a:cs typeface="Verdana"/>
              </a:rPr>
              <a:t>and</a:t>
            </a:r>
            <a:r>
              <a:rPr sz="1050" spc="-55" dirty="0">
                <a:solidFill>
                  <a:srgbClr val="332B2B"/>
                </a:solidFill>
                <a:latin typeface="Verdana"/>
                <a:cs typeface="Verdana"/>
              </a:rPr>
              <a:t> </a:t>
            </a:r>
            <a:r>
              <a:rPr sz="1050" spc="-10" dirty="0">
                <a:solidFill>
                  <a:srgbClr val="332B2B"/>
                </a:solidFill>
                <a:latin typeface="Verdana"/>
                <a:cs typeface="Verdana"/>
              </a:rPr>
              <a:t>performing CPR.</a:t>
            </a:r>
            <a:r>
              <a:rPr sz="1050" spc="-55" dirty="0">
                <a:solidFill>
                  <a:srgbClr val="332B2B"/>
                </a:solidFill>
                <a:latin typeface="Verdana"/>
                <a:cs typeface="Verdana"/>
              </a:rPr>
              <a:t> </a:t>
            </a:r>
            <a:r>
              <a:rPr sz="1050" spc="-10" dirty="0">
                <a:solidFill>
                  <a:srgbClr val="332B2B"/>
                </a:solidFill>
                <a:latin typeface="Verdana"/>
                <a:cs typeface="Verdana"/>
              </a:rPr>
              <a:t>These</a:t>
            </a:r>
            <a:r>
              <a:rPr sz="1050" spc="-55" dirty="0">
                <a:solidFill>
                  <a:srgbClr val="332B2B"/>
                </a:solidFill>
                <a:latin typeface="Verdana"/>
                <a:cs typeface="Verdana"/>
              </a:rPr>
              <a:t> </a:t>
            </a:r>
            <a:r>
              <a:rPr sz="1050" dirty="0">
                <a:solidFill>
                  <a:srgbClr val="332B2B"/>
                </a:solidFill>
                <a:latin typeface="Verdana"/>
                <a:cs typeface="Verdana"/>
              </a:rPr>
              <a:t>advancements</a:t>
            </a:r>
            <a:r>
              <a:rPr sz="1050" spc="-50" dirty="0">
                <a:solidFill>
                  <a:srgbClr val="332B2B"/>
                </a:solidFill>
                <a:latin typeface="Verdana"/>
                <a:cs typeface="Verdana"/>
              </a:rPr>
              <a:t> </a:t>
            </a:r>
            <a:r>
              <a:rPr sz="1050" dirty="0">
                <a:solidFill>
                  <a:srgbClr val="332B2B"/>
                </a:solidFill>
                <a:latin typeface="Verdana"/>
                <a:cs typeface="Verdana"/>
              </a:rPr>
              <a:t>will</a:t>
            </a:r>
            <a:r>
              <a:rPr sz="1050" spc="-55" dirty="0">
                <a:solidFill>
                  <a:srgbClr val="332B2B"/>
                </a:solidFill>
                <a:latin typeface="Verdana"/>
                <a:cs typeface="Verdana"/>
              </a:rPr>
              <a:t> </a:t>
            </a:r>
            <a:r>
              <a:rPr sz="1050" spc="-10" dirty="0">
                <a:solidFill>
                  <a:srgbClr val="332B2B"/>
                </a:solidFill>
                <a:latin typeface="Verdana"/>
                <a:cs typeface="Verdana"/>
              </a:rPr>
              <a:t>further </a:t>
            </a:r>
            <a:r>
              <a:rPr sz="1050" dirty="0">
                <a:solidFill>
                  <a:srgbClr val="332B2B"/>
                </a:solidFill>
                <a:latin typeface="Verdana"/>
                <a:cs typeface="Verdana"/>
              </a:rPr>
              <a:t>improve</a:t>
            </a:r>
            <a:r>
              <a:rPr sz="1050" spc="-45" dirty="0">
                <a:solidFill>
                  <a:srgbClr val="332B2B"/>
                </a:solidFill>
                <a:latin typeface="Verdana"/>
                <a:cs typeface="Verdana"/>
              </a:rPr>
              <a:t> </a:t>
            </a:r>
            <a:r>
              <a:rPr sz="1050" dirty="0">
                <a:solidFill>
                  <a:srgbClr val="332B2B"/>
                </a:solidFill>
                <a:latin typeface="Verdana"/>
                <a:cs typeface="Verdana"/>
              </a:rPr>
              <a:t>the</a:t>
            </a:r>
            <a:r>
              <a:rPr sz="1050" spc="-45" dirty="0">
                <a:solidFill>
                  <a:srgbClr val="332B2B"/>
                </a:solidFill>
                <a:latin typeface="Verdana"/>
                <a:cs typeface="Verdana"/>
              </a:rPr>
              <a:t> </a:t>
            </a:r>
            <a:r>
              <a:rPr sz="1050" dirty="0">
                <a:solidFill>
                  <a:srgbClr val="332B2B"/>
                </a:solidFill>
                <a:latin typeface="Verdana"/>
                <a:cs typeface="Verdana"/>
              </a:rPr>
              <a:t>capabilities</a:t>
            </a:r>
            <a:r>
              <a:rPr sz="1050" spc="-40" dirty="0">
                <a:solidFill>
                  <a:srgbClr val="332B2B"/>
                </a:solidFill>
                <a:latin typeface="Verdana"/>
                <a:cs typeface="Verdana"/>
              </a:rPr>
              <a:t> </a:t>
            </a:r>
            <a:r>
              <a:rPr sz="1050" spc="-10" dirty="0">
                <a:solidFill>
                  <a:srgbClr val="332B2B"/>
                </a:solidFill>
                <a:latin typeface="Verdana"/>
                <a:cs typeface="Verdana"/>
              </a:rPr>
              <a:t>of</a:t>
            </a:r>
            <a:r>
              <a:rPr sz="1050" spc="-45" dirty="0">
                <a:solidFill>
                  <a:srgbClr val="332B2B"/>
                </a:solidFill>
                <a:latin typeface="Verdana"/>
                <a:cs typeface="Verdana"/>
              </a:rPr>
              <a:t> </a:t>
            </a:r>
            <a:r>
              <a:rPr sz="1050" dirty="0">
                <a:solidFill>
                  <a:srgbClr val="332B2B"/>
                </a:solidFill>
                <a:latin typeface="Verdana"/>
                <a:cs typeface="Verdana"/>
              </a:rPr>
              <a:t>medical</a:t>
            </a:r>
            <a:r>
              <a:rPr sz="1050" spc="-40" dirty="0">
                <a:solidFill>
                  <a:srgbClr val="332B2B"/>
                </a:solidFill>
                <a:latin typeface="Verdana"/>
                <a:cs typeface="Verdana"/>
              </a:rPr>
              <a:t> </a:t>
            </a:r>
            <a:r>
              <a:rPr sz="1050" spc="-10" dirty="0">
                <a:solidFill>
                  <a:srgbClr val="332B2B"/>
                </a:solidFill>
                <a:latin typeface="Verdana"/>
                <a:cs typeface="Verdana"/>
              </a:rPr>
              <a:t>drones.</a:t>
            </a:r>
            <a:endParaRPr sz="1050" dirty="0">
              <a:latin typeface="Verdana"/>
              <a:cs typeface="Verdana"/>
            </a:endParaRPr>
          </a:p>
        </p:txBody>
      </p:sp>
      <p:sp>
        <p:nvSpPr>
          <p:cNvPr id="7" name="object 7"/>
          <p:cNvSpPr txBox="1">
            <a:spLocks noGrp="1"/>
          </p:cNvSpPr>
          <p:nvPr>
            <p:ph type="title"/>
          </p:nvPr>
        </p:nvSpPr>
        <p:spPr>
          <a:xfrm>
            <a:off x="209550" y="840494"/>
            <a:ext cx="6166253" cy="231474"/>
          </a:xfrm>
          <a:prstGeom prst="rect">
            <a:avLst/>
          </a:prstGeom>
        </p:spPr>
        <p:txBody>
          <a:bodyPr vert="horz" wrap="square" lIns="0" tIns="15875" rIns="0" bIns="0" rtlCol="0">
            <a:spAutoFit/>
          </a:bodyPr>
          <a:lstStyle/>
          <a:p>
            <a:pPr marL="2576195">
              <a:lnSpc>
                <a:spcPct val="100000"/>
              </a:lnSpc>
              <a:spcBef>
                <a:spcPts val="125"/>
              </a:spcBef>
            </a:pPr>
            <a:r>
              <a:rPr sz="1400" b="1" spc="20" dirty="0"/>
              <a:t>Advancements</a:t>
            </a:r>
            <a:r>
              <a:rPr sz="1400" b="1" spc="75" dirty="0"/>
              <a:t> </a:t>
            </a:r>
            <a:r>
              <a:rPr sz="1400" b="1" spc="50" dirty="0"/>
              <a:t>in</a:t>
            </a:r>
            <a:r>
              <a:rPr sz="1400" b="1" spc="75" dirty="0"/>
              <a:t> </a:t>
            </a:r>
            <a:r>
              <a:rPr sz="1400" b="1" spc="20" dirty="0"/>
              <a:t>Medical</a:t>
            </a:r>
            <a:r>
              <a:rPr sz="1400" b="1" spc="75" dirty="0"/>
              <a:t> </a:t>
            </a:r>
            <a:r>
              <a:rPr sz="1400" b="1" spc="20" dirty="0"/>
              <a:t>Drone</a:t>
            </a:r>
            <a:r>
              <a:rPr sz="1400" b="1" spc="75" dirty="0"/>
              <a:t> </a:t>
            </a:r>
            <a:r>
              <a:rPr sz="1400" b="1" spc="-10" dirty="0"/>
              <a:t>Technology</a:t>
            </a:r>
            <a:endParaRPr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24893" y="1192161"/>
            <a:ext cx="2747645" cy="2727960"/>
            <a:chOff x="4224893" y="1192161"/>
            <a:chExt cx="2747645" cy="2727960"/>
          </a:xfrm>
        </p:grpSpPr>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24893" y="1192161"/>
              <a:ext cx="1990725" cy="1990725"/>
            </a:xfrm>
            <a:prstGeom prst="rect">
              <a:avLst/>
            </a:prstGeom>
          </p:spPr>
        </p:pic>
      </p:grpSp>
      <p:sp>
        <p:nvSpPr>
          <p:cNvPr id="5" name="object 5"/>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7" name="object 7"/>
          <p:cNvSpPr txBox="1">
            <a:spLocks noGrp="1"/>
          </p:cNvSpPr>
          <p:nvPr>
            <p:ph type="body" idx="1"/>
          </p:nvPr>
        </p:nvSpPr>
        <p:spPr>
          <a:xfrm>
            <a:off x="619442" y="1444179"/>
            <a:ext cx="2864485" cy="1480820"/>
          </a:xfrm>
          <a:prstGeom prst="rect">
            <a:avLst/>
          </a:prstGeom>
        </p:spPr>
        <p:txBody>
          <a:bodyPr vert="horz" wrap="square" lIns="0" tIns="10795" rIns="0" bIns="0" rtlCol="0">
            <a:spAutoFit/>
          </a:bodyPr>
          <a:lstStyle/>
          <a:p>
            <a:pPr marL="12700" marR="5080">
              <a:lnSpc>
                <a:spcPct val="101200"/>
              </a:lnSpc>
              <a:spcBef>
                <a:spcPts val="85"/>
              </a:spcBef>
            </a:pPr>
            <a:r>
              <a:rPr spc="-10" dirty="0"/>
              <a:t>The</a:t>
            </a:r>
            <a:r>
              <a:rPr spc="-20" dirty="0"/>
              <a:t> </a:t>
            </a:r>
            <a:r>
              <a:rPr dirty="0"/>
              <a:t>impact</a:t>
            </a:r>
            <a:r>
              <a:rPr spc="-20" dirty="0"/>
              <a:t> </a:t>
            </a:r>
            <a:r>
              <a:rPr spc="-10" dirty="0"/>
              <a:t>of</a:t>
            </a:r>
            <a:r>
              <a:rPr spc="-20" dirty="0"/>
              <a:t> </a:t>
            </a:r>
            <a:r>
              <a:rPr dirty="0"/>
              <a:t>medical</a:t>
            </a:r>
            <a:r>
              <a:rPr spc="-20" dirty="0"/>
              <a:t> </a:t>
            </a:r>
            <a:r>
              <a:rPr dirty="0"/>
              <a:t>drones</a:t>
            </a:r>
            <a:r>
              <a:rPr spc="-20" dirty="0"/>
              <a:t> </a:t>
            </a:r>
            <a:r>
              <a:rPr spc="-25" dirty="0"/>
              <a:t>on </a:t>
            </a:r>
            <a:r>
              <a:rPr dirty="0"/>
              <a:t>healthcare</a:t>
            </a:r>
            <a:r>
              <a:rPr spc="-60" dirty="0"/>
              <a:t> </a:t>
            </a:r>
            <a:r>
              <a:rPr spc="-20" dirty="0"/>
              <a:t>delivery</a:t>
            </a:r>
            <a:r>
              <a:rPr spc="-55" dirty="0"/>
              <a:t> </a:t>
            </a:r>
            <a:r>
              <a:rPr dirty="0"/>
              <a:t>will</a:t>
            </a:r>
            <a:r>
              <a:rPr spc="-55" dirty="0"/>
              <a:t> </a:t>
            </a:r>
            <a:r>
              <a:rPr dirty="0"/>
              <a:t>be</a:t>
            </a:r>
            <a:r>
              <a:rPr spc="-55" dirty="0"/>
              <a:t> </a:t>
            </a:r>
            <a:r>
              <a:rPr dirty="0"/>
              <a:t>significant,</a:t>
            </a:r>
            <a:r>
              <a:rPr spc="-55" dirty="0"/>
              <a:t> </a:t>
            </a:r>
            <a:r>
              <a:rPr spc="-20" dirty="0"/>
              <a:t>with </a:t>
            </a:r>
            <a:r>
              <a:rPr dirty="0"/>
              <a:t>improved</a:t>
            </a:r>
            <a:r>
              <a:rPr spc="-40" dirty="0"/>
              <a:t> </a:t>
            </a:r>
            <a:r>
              <a:rPr spc="-10" dirty="0"/>
              <a:t>access</a:t>
            </a:r>
            <a:r>
              <a:rPr spc="-35" dirty="0"/>
              <a:t> </a:t>
            </a:r>
            <a:r>
              <a:rPr dirty="0"/>
              <a:t>to</a:t>
            </a:r>
            <a:r>
              <a:rPr spc="-35" dirty="0"/>
              <a:t> </a:t>
            </a:r>
            <a:r>
              <a:rPr dirty="0"/>
              <a:t>medical</a:t>
            </a:r>
            <a:r>
              <a:rPr spc="-35" dirty="0"/>
              <a:t> </a:t>
            </a:r>
            <a:r>
              <a:rPr spc="-25" dirty="0"/>
              <a:t>services</a:t>
            </a:r>
            <a:r>
              <a:rPr spc="-35" dirty="0"/>
              <a:t> </a:t>
            </a:r>
            <a:r>
              <a:rPr spc="-25" dirty="0"/>
              <a:t>and </a:t>
            </a:r>
            <a:r>
              <a:rPr spc="-30" dirty="0"/>
              <a:t>faster</a:t>
            </a:r>
            <a:r>
              <a:rPr spc="-25" dirty="0"/>
              <a:t> </a:t>
            </a:r>
            <a:r>
              <a:rPr spc="-10" dirty="0"/>
              <a:t>response</a:t>
            </a:r>
            <a:r>
              <a:rPr spc="-25" dirty="0"/>
              <a:t> </a:t>
            </a:r>
            <a:r>
              <a:rPr spc="-30" dirty="0"/>
              <a:t>times. </a:t>
            </a:r>
            <a:r>
              <a:rPr dirty="0"/>
              <a:t>Medical</a:t>
            </a:r>
            <a:r>
              <a:rPr spc="-25" dirty="0"/>
              <a:t> </a:t>
            </a:r>
            <a:r>
              <a:rPr dirty="0"/>
              <a:t>drones</a:t>
            </a:r>
            <a:r>
              <a:rPr spc="-25" dirty="0"/>
              <a:t> </a:t>
            </a:r>
            <a:r>
              <a:rPr spc="-20" dirty="0"/>
              <a:t>will also</a:t>
            </a:r>
            <a:r>
              <a:rPr spc="-50" dirty="0"/>
              <a:t> </a:t>
            </a:r>
            <a:r>
              <a:rPr dirty="0"/>
              <a:t>reduce</a:t>
            </a:r>
            <a:r>
              <a:rPr spc="-50" dirty="0"/>
              <a:t> </a:t>
            </a:r>
            <a:r>
              <a:rPr dirty="0"/>
              <a:t>transportation</a:t>
            </a:r>
            <a:r>
              <a:rPr spc="-50" dirty="0"/>
              <a:t> </a:t>
            </a:r>
            <a:r>
              <a:rPr spc="-10" dirty="0"/>
              <a:t>costs</a:t>
            </a:r>
            <a:r>
              <a:rPr spc="-45" dirty="0"/>
              <a:t> </a:t>
            </a:r>
            <a:r>
              <a:rPr spc="-25" dirty="0"/>
              <a:t>and </a:t>
            </a:r>
            <a:r>
              <a:rPr dirty="0"/>
              <a:t>improve</a:t>
            </a:r>
            <a:r>
              <a:rPr spc="-60" dirty="0"/>
              <a:t> </a:t>
            </a:r>
            <a:r>
              <a:rPr dirty="0"/>
              <a:t>patient</a:t>
            </a:r>
            <a:r>
              <a:rPr spc="-55" dirty="0"/>
              <a:t> </a:t>
            </a:r>
            <a:r>
              <a:rPr spc="-10" dirty="0"/>
              <a:t>outcomes.</a:t>
            </a:r>
            <a:r>
              <a:rPr spc="-60" dirty="0"/>
              <a:t> </a:t>
            </a:r>
            <a:r>
              <a:rPr spc="-10" dirty="0"/>
              <a:t>The</a:t>
            </a:r>
            <a:r>
              <a:rPr spc="-55" dirty="0"/>
              <a:t> </a:t>
            </a:r>
            <a:r>
              <a:rPr spc="-10" dirty="0"/>
              <a:t>use</a:t>
            </a:r>
            <a:r>
              <a:rPr spc="-55" dirty="0"/>
              <a:t> </a:t>
            </a:r>
            <a:r>
              <a:rPr spc="-25" dirty="0"/>
              <a:t>of </a:t>
            </a:r>
            <a:r>
              <a:rPr dirty="0"/>
              <a:t>medical</a:t>
            </a:r>
            <a:r>
              <a:rPr spc="-30" dirty="0"/>
              <a:t> </a:t>
            </a:r>
            <a:r>
              <a:rPr dirty="0"/>
              <a:t>drones</a:t>
            </a:r>
            <a:r>
              <a:rPr spc="-30" dirty="0"/>
              <a:t> </a:t>
            </a:r>
            <a:r>
              <a:rPr dirty="0"/>
              <a:t>will</a:t>
            </a:r>
            <a:r>
              <a:rPr spc="-30" dirty="0"/>
              <a:t> </a:t>
            </a:r>
            <a:r>
              <a:rPr dirty="0"/>
              <a:t>be</a:t>
            </a:r>
            <a:r>
              <a:rPr spc="-30" dirty="0"/>
              <a:t> </a:t>
            </a:r>
            <a:r>
              <a:rPr spc="-10" dirty="0"/>
              <a:t>especially</a:t>
            </a:r>
            <a:r>
              <a:rPr spc="500" dirty="0"/>
              <a:t> </a:t>
            </a:r>
            <a:r>
              <a:rPr dirty="0"/>
              <a:t>important</a:t>
            </a:r>
            <a:r>
              <a:rPr spc="-25" dirty="0"/>
              <a:t> </a:t>
            </a:r>
            <a:r>
              <a:rPr dirty="0"/>
              <a:t>in</a:t>
            </a:r>
            <a:r>
              <a:rPr spc="-20" dirty="0"/>
              <a:t> </a:t>
            </a:r>
            <a:r>
              <a:rPr dirty="0"/>
              <a:t>remote</a:t>
            </a:r>
            <a:r>
              <a:rPr spc="-20" dirty="0"/>
              <a:t> </a:t>
            </a:r>
            <a:r>
              <a:rPr spc="-30" dirty="0"/>
              <a:t>areas</a:t>
            </a:r>
            <a:r>
              <a:rPr spc="-20" dirty="0"/>
              <a:t> </a:t>
            </a:r>
            <a:r>
              <a:rPr dirty="0"/>
              <a:t>and</a:t>
            </a:r>
            <a:r>
              <a:rPr spc="-25" dirty="0"/>
              <a:t> </a:t>
            </a:r>
            <a:r>
              <a:rPr spc="-10" dirty="0"/>
              <a:t>during </a:t>
            </a:r>
            <a:r>
              <a:rPr dirty="0"/>
              <a:t>emergency</a:t>
            </a:r>
            <a:r>
              <a:rPr spc="20" dirty="0"/>
              <a:t> </a:t>
            </a:r>
            <a:r>
              <a:rPr spc="-10" dirty="0"/>
              <a:t>situations.</a:t>
            </a:r>
          </a:p>
        </p:txBody>
      </p:sp>
      <p:sp>
        <p:nvSpPr>
          <p:cNvPr id="8" name="object 8"/>
          <p:cNvSpPr txBox="1">
            <a:spLocks noGrp="1"/>
          </p:cNvSpPr>
          <p:nvPr>
            <p:ph type="title"/>
          </p:nvPr>
        </p:nvSpPr>
        <p:spPr>
          <a:xfrm>
            <a:off x="629284" y="1057032"/>
            <a:ext cx="5785654" cy="243015"/>
          </a:xfrm>
          <a:prstGeom prst="rect">
            <a:avLst/>
          </a:prstGeom>
        </p:spPr>
        <p:txBody>
          <a:bodyPr vert="horz" wrap="square" lIns="0" tIns="12065" rIns="0" bIns="0" rtlCol="0">
            <a:spAutoFit/>
          </a:bodyPr>
          <a:lstStyle/>
          <a:p>
            <a:pPr marL="12700">
              <a:lnSpc>
                <a:spcPct val="100000"/>
              </a:lnSpc>
              <a:spcBef>
                <a:spcPts val="95"/>
              </a:spcBef>
            </a:pPr>
            <a:r>
              <a:rPr b="1" spc="60" dirty="0"/>
              <a:t>Impact</a:t>
            </a:r>
            <a:r>
              <a:rPr b="1" spc="-35" dirty="0"/>
              <a:t> </a:t>
            </a:r>
            <a:r>
              <a:rPr b="1" spc="60" dirty="0"/>
              <a:t>on</a:t>
            </a:r>
            <a:r>
              <a:rPr b="1" spc="-30" dirty="0"/>
              <a:t> </a:t>
            </a:r>
            <a:r>
              <a:rPr b="1" spc="55" dirty="0"/>
              <a:t>Healthcare</a:t>
            </a:r>
            <a:r>
              <a:rPr b="1" spc="-35" dirty="0"/>
              <a:t> </a:t>
            </a:r>
            <a:r>
              <a:rPr b="1" spc="-10" dirty="0"/>
              <a:t>Delivery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6811" y="1183736"/>
            <a:ext cx="1990725" cy="1990725"/>
          </a:xfrm>
          <a:prstGeom prst="rect">
            <a:avLst/>
          </a:prstGeom>
        </p:spPr>
      </p:pic>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sp>
        <p:nvSpPr>
          <p:cNvPr id="4" name="object 4"/>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5" name="object 5"/>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txBox="1"/>
          <p:nvPr/>
        </p:nvSpPr>
        <p:spPr>
          <a:xfrm>
            <a:off x="3007875" y="1311973"/>
            <a:ext cx="2815590" cy="1804670"/>
          </a:xfrm>
          <a:prstGeom prst="rect">
            <a:avLst/>
          </a:prstGeom>
        </p:spPr>
        <p:txBody>
          <a:bodyPr vert="horz" wrap="square" lIns="0" tIns="10795" rIns="0" bIns="0" rtlCol="0">
            <a:spAutoFit/>
          </a:bodyPr>
          <a:lstStyle/>
          <a:p>
            <a:pPr marL="12700" marR="5080">
              <a:lnSpc>
                <a:spcPct val="101200"/>
              </a:lnSpc>
              <a:spcBef>
                <a:spcPts val="85"/>
              </a:spcBef>
            </a:pPr>
            <a:r>
              <a:rPr sz="1050" spc="-10" dirty="0">
                <a:solidFill>
                  <a:srgbClr val="332B2B"/>
                </a:solidFill>
                <a:latin typeface="Verdana"/>
                <a:cs typeface="Verdana"/>
              </a:rPr>
              <a:t>There</a:t>
            </a:r>
            <a:r>
              <a:rPr sz="1050" spc="-60" dirty="0">
                <a:solidFill>
                  <a:srgbClr val="332B2B"/>
                </a:solidFill>
                <a:latin typeface="Verdana"/>
                <a:cs typeface="Verdana"/>
              </a:rPr>
              <a:t> </a:t>
            </a:r>
            <a:r>
              <a:rPr sz="1050" spc="-25" dirty="0">
                <a:solidFill>
                  <a:srgbClr val="332B2B"/>
                </a:solidFill>
                <a:latin typeface="Verdana"/>
                <a:cs typeface="Verdana"/>
              </a:rPr>
              <a:t>are</a:t>
            </a:r>
            <a:r>
              <a:rPr sz="1050" spc="-60" dirty="0">
                <a:solidFill>
                  <a:srgbClr val="332B2B"/>
                </a:solidFill>
                <a:latin typeface="Verdana"/>
                <a:cs typeface="Verdana"/>
              </a:rPr>
              <a:t> </a:t>
            </a:r>
            <a:r>
              <a:rPr sz="1050" spc="-35" dirty="0">
                <a:solidFill>
                  <a:srgbClr val="332B2B"/>
                </a:solidFill>
                <a:latin typeface="Verdana"/>
                <a:cs typeface="Verdana"/>
              </a:rPr>
              <a:t>several</a:t>
            </a:r>
            <a:r>
              <a:rPr sz="1050" spc="-55" dirty="0">
                <a:solidFill>
                  <a:srgbClr val="332B2B"/>
                </a:solidFill>
                <a:latin typeface="Verdana"/>
                <a:cs typeface="Verdana"/>
              </a:rPr>
              <a:t> </a:t>
            </a:r>
            <a:r>
              <a:rPr sz="1050" dirty="0">
                <a:solidFill>
                  <a:srgbClr val="332B2B"/>
                </a:solidFill>
                <a:latin typeface="Verdana"/>
                <a:cs typeface="Verdana"/>
              </a:rPr>
              <a:t>ethical</a:t>
            </a:r>
            <a:r>
              <a:rPr sz="1050" spc="-60" dirty="0">
                <a:solidFill>
                  <a:srgbClr val="332B2B"/>
                </a:solidFill>
                <a:latin typeface="Verdana"/>
                <a:cs typeface="Verdana"/>
              </a:rPr>
              <a:t> </a:t>
            </a:r>
            <a:r>
              <a:rPr sz="1050" dirty="0">
                <a:solidFill>
                  <a:srgbClr val="332B2B"/>
                </a:solidFill>
                <a:latin typeface="Verdana"/>
                <a:cs typeface="Verdana"/>
              </a:rPr>
              <a:t>considerations</a:t>
            </a:r>
            <a:r>
              <a:rPr sz="1050" spc="-60" dirty="0">
                <a:solidFill>
                  <a:srgbClr val="332B2B"/>
                </a:solidFill>
                <a:latin typeface="Verdana"/>
                <a:cs typeface="Verdana"/>
              </a:rPr>
              <a:t> </a:t>
            </a:r>
            <a:r>
              <a:rPr sz="1050" spc="-25" dirty="0">
                <a:solidFill>
                  <a:srgbClr val="332B2B"/>
                </a:solidFill>
                <a:latin typeface="Verdana"/>
                <a:cs typeface="Verdana"/>
              </a:rPr>
              <a:t>to </a:t>
            </a:r>
            <a:r>
              <a:rPr sz="1050" dirty="0">
                <a:solidFill>
                  <a:srgbClr val="332B2B"/>
                </a:solidFill>
                <a:latin typeface="Verdana"/>
                <a:cs typeface="Verdana"/>
              </a:rPr>
              <a:t>be</a:t>
            </a:r>
            <a:r>
              <a:rPr sz="1050" spc="-20" dirty="0">
                <a:solidFill>
                  <a:srgbClr val="332B2B"/>
                </a:solidFill>
                <a:latin typeface="Verdana"/>
                <a:cs typeface="Verdana"/>
              </a:rPr>
              <a:t> </a:t>
            </a:r>
            <a:r>
              <a:rPr sz="1050" dirty="0">
                <a:solidFill>
                  <a:srgbClr val="332B2B"/>
                </a:solidFill>
                <a:latin typeface="Verdana"/>
                <a:cs typeface="Verdana"/>
              </a:rPr>
              <a:t>addressed</a:t>
            </a:r>
            <a:r>
              <a:rPr sz="1050" spc="-15" dirty="0">
                <a:solidFill>
                  <a:srgbClr val="332B2B"/>
                </a:solidFill>
                <a:latin typeface="Verdana"/>
                <a:cs typeface="Verdana"/>
              </a:rPr>
              <a:t> </a:t>
            </a:r>
            <a:r>
              <a:rPr sz="1050" dirty="0">
                <a:solidFill>
                  <a:srgbClr val="332B2B"/>
                </a:solidFill>
                <a:latin typeface="Verdana"/>
                <a:cs typeface="Verdana"/>
              </a:rPr>
              <a:t>when</a:t>
            </a:r>
            <a:r>
              <a:rPr sz="1050" spc="-15" dirty="0">
                <a:solidFill>
                  <a:srgbClr val="332B2B"/>
                </a:solidFill>
                <a:latin typeface="Verdana"/>
                <a:cs typeface="Verdana"/>
              </a:rPr>
              <a:t> </a:t>
            </a:r>
            <a:r>
              <a:rPr sz="1050" spc="-10" dirty="0">
                <a:solidFill>
                  <a:srgbClr val="332B2B"/>
                </a:solidFill>
                <a:latin typeface="Verdana"/>
                <a:cs typeface="Verdana"/>
              </a:rPr>
              <a:t>implementing</a:t>
            </a:r>
            <a:r>
              <a:rPr sz="1050" spc="500" dirty="0">
                <a:solidFill>
                  <a:srgbClr val="332B2B"/>
                </a:solidFill>
                <a:latin typeface="Verdana"/>
                <a:cs typeface="Verdana"/>
              </a:rPr>
              <a:t> </a:t>
            </a:r>
            <a:r>
              <a:rPr sz="1050" dirty="0">
                <a:solidFill>
                  <a:srgbClr val="332B2B"/>
                </a:solidFill>
                <a:latin typeface="Verdana"/>
                <a:cs typeface="Verdana"/>
              </a:rPr>
              <a:t>medical</a:t>
            </a:r>
            <a:r>
              <a:rPr sz="1050" spc="25" dirty="0">
                <a:solidFill>
                  <a:srgbClr val="332B2B"/>
                </a:solidFill>
                <a:latin typeface="Verdana"/>
                <a:cs typeface="Verdana"/>
              </a:rPr>
              <a:t> </a:t>
            </a:r>
            <a:r>
              <a:rPr sz="1050" spc="-30" dirty="0">
                <a:solidFill>
                  <a:srgbClr val="332B2B"/>
                </a:solidFill>
                <a:latin typeface="Verdana"/>
                <a:cs typeface="Verdana"/>
              </a:rPr>
              <a:t>drones,</a:t>
            </a:r>
            <a:r>
              <a:rPr sz="1050" spc="30" dirty="0">
                <a:solidFill>
                  <a:srgbClr val="332B2B"/>
                </a:solidFill>
                <a:latin typeface="Verdana"/>
                <a:cs typeface="Verdana"/>
              </a:rPr>
              <a:t> </a:t>
            </a:r>
            <a:r>
              <a:rPr sz="1050" dirty="0">
                <a:solidFill>
                  <a:srgbClr val="332B2B"/>
                </a:solidFill>
                <a:latin typeface="Verdana"/>
                <a:cs typeface="Verdana"/>
              </a:rPr>
              <a:t>including</a:t>
            </a:r>
            <a:r>
              <a:rPr sz="1050" spc="30" dirty="0">
                <a:solidFill>
                  <a:srgbClr val="332B2B"/>
                </a:solidFill>
                <a:latin typeface="Verdana"/>
                <a:cs typeface="Verdana"/>
              </a:rPr>
              <a:t> </a:t>
            </a:r>
            <a:r>
              <a:rPr sz="1050" spc="-45" dirty="0">
                <a:solidFill>
                  <a:srgbClr val="332B2B"/>
                </a:solidFill>
                <a:latin typeface="Verdana"/>
                <a:cs typeface="Verdana"/>
              </a:rPr>
              <a:t>privacy,</a:t>
            </a:r>
            <a:r>
              <a:rPr sz="1050" spc="30" dirty="0">
                <a:solidFill>
                  <a:srgbClr val="332B2B"/>
                </a:solidFill>
                <a:latin typeface="Verdana"/>
                <a:cs typeface="Verdana"/>
              </a:rPr>
              <a:t> </a:t>
            </a:r>
            <a:r>
              <a:rPr sz="1050" spc="-20" dirty="0">
                <a:solidFill>
                  <a:srgbClr val="332B2B"/>
                </a:solidFill>
                <a:latin typeface="Verdana"/>
                <a:cs typeface="Verdana"/>
              </a:rPr>
              <a:t>data </a:t>
            </a:r>
            <a:r>
              <a:rPr sz="1050" spc="-40" dirty="0">
                <a:solidFill>
                  <a:srgbClr val="332B2B"/>
                </a:solidFill>
                <a:latin typeface="Verdana"/>
                <a:cs typeface="Verdana"/>
              </a:rPr>
              <a:t>security,</a:t>
            </a:r>
            <a:r>
              <a:rPr sz="1050" spc="-45" dirty="0">
                <a:solidFill>
                  <a:srgbClr val="332B2B"/>
                </a:solidFill>
                <a:latin typeface="Verdana"/>
                <a:cs typeface="Verdana"/>
              </a:rPr>
              <a:t> </a:t>
            </a:r>
            <a:r>
              <a:rPr sz="1050" dirty="0">
                <a:solidFill>
                  <a:srgbClr val="332B2B"/>
                </a:solidFill>
                <a:latin typeface="Verdana"/>
                <a:cs typeface="Verdana"/>
              </a:rPr>
              <a:t>and</a:t>
            </a:r>
            <a:r>
              <a:rPr sz="1050" spc="-45" dirty="0">
                <a:solidFill>
                  <a:srgbClr val="332B2B"/>
                </a:solidFill>
                <a:latin typeface="Verdana"/>
                <a:cs typeface="Verdana"/>
              </a:rPr>
              <a:t> </a:t>
            </a:r>
            <a:r>
              <a:rPr sz="1050" dirty="0">
                <a:solidFill>
                  <a:srgbClr val="332B2B"/>
                </a:solidFill>
                <a:latin typeface="Verdana"/>
                <a:cs typeface="Verdana"/>
              </a:rPr>
              <a:t>the</a:t>
            </a:r>
            <a:r>
              <a:rPr sz="1050" spc="-45" dirty="0">
                <a:solidFill>
                  <a:srgbClr val="332B2B"/>
                </a:solidFill>
                <a:latin typeface="Verdana"/>
                <a:cs typeface="Verdana"/>
              </a:rPr>
              <a:t> </a:t>
            </a:r>
            <a:r>
              <a:rPr sz="1050" dirty="0">
                <a:solidFill>
                  <a:srgbClr val="332B2B"/>
                </a:solidFill>
                <a:latin typeface="Verdana"/>
                <a:cs typeface="Verdana"/>
              </a:rPr>
              <a:t>potential</a:t>
            </a:r>
            <a:r>
              <a:rPr sz="1050" spc="-40" dirty="0">
                <a:solidFill>
                  <a:srgbClr val="332B2B"/>
                </a:solidFill>
                <a:latin typeface="Verdana"/>
                <a:cs typeface="Verdana"/>
              </a:rPr>
              <a:t> </a:t>
            </a:r>
            <a:r>
              <a:rPr sz="1050" spc="-25" dirty="0">
                <a:solidFill>
                  <a:srgbClr val="332B2B"/>
                </a:solidFill>
                <a:latin typeface="Verdana"/>
                <a:cs typeface="Verdana"/>
              </a:rPr>
              <a:t>for</a:t>
            </a:r>
            <a:r>
              <a:rPr sz="1050" spc="-45" dirty="0">
                <a:solidFill>
                  <a:srgbClr val="332B2B"/>
                </a:solidFill>
                <a:latin typeface="Verdana"/>
                <a:cs typeface="Verdana"/>
              </a:rPr>
              <a:t> </a:t>
            </a:r>
            <a:r>
              <a:rPr sz="1050" spc="-10" dirty="0">
                <a:solidFill>
                  <a:srgbClr val="332B2B"/>
                </a:solidFill>
                <a:latin typeface="Verdana"/>
                <a:cs typeface="Verdana"/>
              </a:rPr>
              <a:t>job</a:t>
            </a:r>
            <a:r>
              <a:rPr sz="1050" spc="-45" dirty="0">
                <a:solidFill>
                  <a:srgbClr val="332B2B"/>
                </a:solidFill>
                <a:latin typeface="Verdana"/>
                <a:cs typeface="Verdana"/>
              </a:rPr>
              <a:t> </a:t>
            </a:r>
            <a:r>
              <a:rPr sz="1050" spc="-60" dirty="0">
                <a:solidFill>
                  <a:srgbClr val="332B2B"/>
                </a:solidFill>
                <a:latin typeface="Verdana"/>
                <a:cs typeface="Verdana"/>
              </a:rPr>
              <a:t>loss.</a:t>
            </a:r>
            <a:r>
              <a:rPr sz="1050" spc="-45" dirty="0">
                <a:solidFill>
                  <a:srgbClr val="332B2B"/>
                </a:solidFill>
                <a:latin typeface="Verdana"/>
                <a:cs typeface="Verdana"/>
              </a:rPr>
              <a:t> </a:t>
            </a:r>
            <a:r>
              <a:rPr sz="1050" spc="-65" dirty="0">
                <a:solidFill>
                  <a:srgbClr val="332B2B"/>
                </a:solidFill>
                <a:latin typeface="Verdana"/>
                <a:cs typeface="Verdana"/>
              </a:rPr>
              <a:t>It</a:t>
            </a:r>
            <a:r>
              <a:rPr sz="1050" spc="-40" dirty="0">
                <a:solidFill>
                  <a:srgbClr val="332B2B"/>
                </a:solidFill>
                <a:latin typeface="Verdana"/>
                <a:cs typeface="Verdana"/>
              </a:rPr>
              <a:t> </a:t>
            </a:r>
            <a:r>
              <a:rPr sz="1050" spc="-25" dirty="0">
                <a:solidFill>
                  <a:srgbClr val="332B2B"/>
                </a:solidFill>
                <a:latin typeface="Verdana"/>
                <a:cs typeface="Verdana"/>
              </a:rPr>
              <a:t>is </a:t>
            </a:r>
            <a:r>
              <a:rPr sz="1050" dirty="0">
                <a:solidFill>
                  <a:srgbClr val="332B2B"/>
                </a:solidFill>
                <a:latin typeface="Verdana"/>
                <a:cs typeface="Verdana"/>
              </a:rPr>
              <a:t>important</a:t>
            </a:r>
            <a:r>
              <a:rPr sz="1050" spc="-15" dirty="0">
                <a:solidFill>
                  <a:srgbClr val="332B2B"/>
                </a:solidFill>
                <a:latin typeface="Verdana"/>
                <a:cs typeface="Verdana"/>
              </a:rPr>
              <a:t> </a:t>
            </a:r>
            <a:r>
              <a:rPr sz="1050" dirty="0">
                <a:solidFill>
                  <a:srgbClr val="332B2B"/>
                </a:solidFill>
                <a:latin typeface="Verdana"/>
                <a:cs typeface="Verdana"/>
              </a:rPr>
              <a:t>to</a:t>
            </a:r>
            <a:r>
              <a:rPr sz="1050" spc="-10" dirty="0">
                <a:solidFill>
                  <a:srgbClr val="332B2B"/>
                </a:solidFill>
                <a:latin typeface="Verdana"/>
                <a:cs typeface="Verdana"/>
              </a:rPr>
              <a:t> ensure </a:t>
            </a:r>
            <a:r>
              <a:rPr sz="1050" dirty="0">
                <a:solidFill>
                  <a:srgbClr val="332B2B"/>
                </a:solidFill>
                <a:latin typeface="Verdana"/>
                <a:cs typeface="Verdana"/>
              </a:rPr>
              <a:t>that</a:t>
            </a:r>
            <a:r>
              <a:rPr sz="1050" spc="-10" dirty="0">
                <a:solidFill>
                  <a:srgbClr val="332B2B"/>
                </a:solidFill>
                <a:latin typeface="Verdana"/>
                <a:cs typeface="Verdana"/>
              </a:rPr>
              <a:t> </a:t>
            </a:r>
            <a:r>
              <a:rPr sz="1050" dirty="0">
                <a:solidFill>
                  <a:srgbClr val="332B2B"/>
                </a:solidFill>
                <a:latin typeface="Verdana"/>
                <a:cs typeface="Verdana"/>
              </a:rPr>
              <a:t>medical</a:t>
            </a:r>
            <a:r>
              <a:rPr sz="1050" spc="-15" dirty="0">
                <a:solidFill>
                  <a:srgbClr val="332B2B"/>
                </a:solidFill>
                <a:latin typeface="Verdana"/>
                <a:cs typeface="Verdana"/>
              </a:rPr>
              <a:t> </a:t>
            </a:r>
            <a:r>
              <a:rPr sz="1050" spc="-20" dirty="0">
                <a:solidFill>
                  <a:srgbClr val="332B2B"/>
                </a:solidFill>
                <a:latin typeface="Verdana"/>
                <a:cs typeface="Verdana"/>
              </a:rPr>
              <a:t>drone </a:t>
            </a:r>
            <a:r>
              <a:rPr sz="1050" dirty="0">
                <a:solidFill>
                  <a:srgbClr val="332B2B"/>
                </a:solidFill>
                <a:latin typeface="Verdana"/>
                <a:cs typeface="Verdana"/>
              </a:rPr>
              <a:t>operations</a:t>
            </a:r>
            <a:r>
              <a:rPr sz="1050" spc="-60" dirty="0">
                <a:solidFill>
                  <a:srgbClr val="332B2B"/>
                </a:solidFill>
                <a:latin typeface="Verdana"/>
                <a:cs typeface="Verdana"/>
              </a:rPr>
              <a:t> </a:t>
            </a:r>
            <a:r>
              <a:rPr sz="1050" spc="-25" dirty="0">
                <a:solidFill>
                  <a:srgbClr val="332B2B"/>
                </a:solidFill>
                <a:latin typeface="Verdana"/>
                <a:cs typeface="Verdana"/>
              </a:rPr>
              <a:t>are</a:t>
            </a:r>
            <a:r>
              <a:rPr sz="1050" spc="-55" dirty="0">
                <a:solidFill>
                  <a:srgbClr val="332B2B"/>
                </a:solidFill>
                <a:latin typeface="Verdana"/>
                <a:cs typeface="Verdana"/>
              </a:rPr>
              <a:t> </a:t>
            </a:r>
            <a:r>
              <a:rPr sz="1050" dirty="0">
                <a:solidFill>
                  <a:srgbClr val="332B2B"/>
                </a:solidFill>
                <a:latin typeface="Verdana"/>
                <a:cs typeface="Verdana"/>
              </a:rPr>
              <a:t>transparent</a:t>
            </a:r>
            <a:r>
              <a:rPr sz="1050" spc="-60" dirty="0">
                <a:solidFill>
                  <a:srgbClr val="332B2B"/>
                </a:solidFill>
                <a:latin typeface="Verdana"/>
                <a:cs typeface="Verdana"/>
              </a:rPr>
              <a:t> </a:t>
            </a:r>
            <a:r>
              <a:rPr sz="1050" dirty="0">
                <a:solidFill>
                  <a:srgbClr val="332B2B"/>
                </a:solidFill>
                <a:latin typeface="Verdana"/>
                <a:cs typeface="Verdana"/>
              </a:rPr>
              <a:t>and</a:t>
            </a:r>
            <a:r>
              <a:rPr sz="1050" spc="-55" dirty="0">
                <a:solidFill>
                  <a:srgbClr val="332B2B"/>
                </a:solidFill>
                <a:latin typeface="Verdana"/>
                <a:cs typeface="Verdana"/>
              </a:rPr>
              <a:t> </a:t>
            </a:r>
            <a:r>
              <a:rPr sz="1050" spc="-20" dirty="0">
                <a:solidFill>
                  <a:srgbClr val="332B2B"/>
                </a:solidFill>
                <a:latin typeface="Verdana"/>
                <a:cs typeface="Verdana"/>
              </a:rPr>
              <a:t>that </a:t>
            </a:r>
            <a:r>
              <a:rPr sz="1050" dirty="0">
                <a:solidFill>
                  <a:srgbClr val="332B2B"/>
                </a:solidFill>
                <a:latin typeface="Verdana"/>
                <a:cs typeface="Verdana"/>
              </a:rPr>
              <a:t>patient</a:t>
            </a:r>
            <a:r>
              <a:rPr sz="1050" spc="-65" dirty="0">
                <a:solidFill>
                  <a:srgbClr val="332B2B"/>
                </a:solidFill>
                <a:latin typeface="Verdana"/>
                <a:cs typeface="Verdana"/>
              </a:rPr>
              <a:t> </a:t>
            </a:r>
            <a:r>
              <a:rPr sz="1050" dirty="0">
                <a:solidFill>
                  <a:srgbClr val="332B2B"/>
                </a:solidFill>
                <a:latin typeface="Verdana"/>
                <a:cs typeface="Verdana"/>
              </a:rPr>
              <a:t>data</a:t>
            </a:r>
            <a:r>
              <a:rPr sz="1050" spc="-60" dirty="0">
                <a:solidFill>
                  <a:srgbClr val="332B2B"/>
                </a:solidFill>
                <a:latin typeface="Verdana"/>
                <a:cs typeface="Verdana"/>
              </a:rPr>
              <a:t> </a:t>
            </a:r>
            <a:r>
              <a:rPr sz="1050" spc="-30" dirty="0">
                <a:solidFill>
                  <a:srgbClr val="332B2B"/>
                </a:solidFill>
                <a:latin typeface="Verdana"/>
                <a:cs typeface="Verdana"/>
              </a:rPr>
              <a:t>is</a:t>
            </a:r>
            <a:r>
              <a:rPr sz="1050" spc="-60" dirty="0">
                <a:solidFill>
                  <a:srgbClr val="332B2B"/>
                </a:solidFill>
                <a:latin typeface="Verdana"/>
                <a:cs typeface="Verdana"/>
              </a:rPr>
              <a:t> </a:t>
            </a:r>
            <a:r>
              <a:rPr sz="1050" spc="-10" dirty="0">
                <a:solidFill>
                  <a:srgbClr val="332B2B"/>
                </a:solidFill>
                <a:latin typeface="Verdana"/>
                <a:cs typeface="Verdana"/>
              </a:rPr>
              <a:t>protected.</a:t>
            </a:r>
            <a:r>
              <a:rPr sz="1050" spc="-65" dirty="0">
                <a:solidFill>
                  <a:srgbClr val="332B2B"/>
                </a:solidFill>
                <a:latin typeface="Verdana"/>
                <a:cs typeface="Verdana"/>
              </a:rPr>
              <a:t> It</a:t>
            </a:r>
            <a:r>
              <a:rPr sz="1050" spc="-60" dirty="0">
                <a:solidFill>
                  <a:srgbClr val="332B2B"/>
                </a:solidFill>
                <a:latin typeface="Verdana"/>
                <a:cs typeface="Verdana"/>
              </a:rPr>
              <a:t> </a:t>
            </a:r>
            <a:r>
              <a:rPr sz="1050" spc="-30" dirty="0">
                <a:solidFill>
                  <a:srgbClr val="332B2B"/>
                </a:solidFill>
                <a:latin typeface="Verdana"/>
                <a:cs typeface="Verdana"/>
              </a:rPr>
              <a:t>is</a:t>
            </a:r>
            <a:r>
              <a:rPr sz="1050" spc="-60" dirty="0">
                <a:solidFill>
                  <a:srgbClr val="332B2B"/>
                </a:solidFill>
                <a:latin typeface="Verdana"/>
                <a:cs typeface="Verdana"/>
              </a:rPr>
              <a:t> </a:t>
            </a:r>
            <a:r>
              <a:rPr sz="1050" spc="-20" dirty="0">
                <a:solidFill>
                  <a:srgbClr val="332B2B"/>
                </a:solidFill>
                <a:latin typeface="Verdana"/>
                <a:cs typeface="Verdana"/>
              </a:rPr>
              <a:t>also </a:t>
            </a:r>
            <a:r>
              <a:rPr sz="1050" dirty="0">
                <a:solidFill>
                  <a:srgbClr val="332B2B"/>
                </a:solidFill>
                <a:latin typeface="Verdana"/>
                <a:cs typeface="Verdana"/>
              </a:rPr>
              <a:t>important</a:t>
            </a:r>
            <a:r>
              <a:rPr sz="1050" spc="-25" dirty="0">
                <a:solidFill>
                  <a:srgbClr val="332B2B"/>
                </a:solidFill>
                <a:latin typeface="Verdana"/>
                <a:cs typeface="Verdana"/>
              </a:rPr>
              <a:t> </a:t>
            </a:r>
            <a:r>
              <a:rPr sz="1050" dirty="0">
                <a:solidFill>
                  <a:srgbClr val="332B2B"/>
                </a:solidFill>
                <a:latin typeface="Verdana"/>
                <a:cs typeface="Verdana"/>
              </a:rPr>
              <a:t>to</a:t>
            </a:r>
            <a:r>
              <a:rPr sz="1050" spc="-25" dirty="0">
                <a:solidFill>
                  <a:srgbClr val="332B2B"/>
                </a:solidFill>
                <a:latin typeface="Verdana"/>
                <a:cs typeface="Verdana"/>
              </a:rPr>
              <a:t> </a:t>
            </a:r>
            <a:r>
              <a:rPr sz="1050" dirty="0">
                <a:solidFill>
                  <a:srgbClr val="332B2B"/>
                </a:solidFill>
                <a:latin typeface="Verdana"/>
                <a:cs typeface="Verdana"/>
              </a:rPr>
              <a:t>consider</a:t>
            </a:r>
            <a:r>
              <a:rPr sz="1050" spc="-20" dirty="0">
                <a:solidFill>
                  <a:srgbClr val="332B2B"/>
                </a:solidFill>
                <a:latin typeface="Verdana"/>
                <a:cs typeface="Verdana"/>
              </a:rPr>
              <a:t> </a:t>
            </a:r>
            <a:r>
              <a:rPr sz="1050" dirty="0">
                <a:solidFill>
                  <a:srgbClr val="332B2B"/>
                </a:solidFill>
                <a:latin typeface="Verdana"/>
                <a:cs typeface="Verdana"/>
              </a:rPr>
              <a:t>the</a:t>
            </a:r>
            <a:r>
              <a:rPr sz="1050" spc="-25" dirty="0">
                <a:solidFill>
                  <a:srgbClr val="332B2B"/>
                </a:solidFill>
                <a:latin typeface="Verdana"/>
                <a:cs typeface="Verdana"/>
              </a:rPr>
              <a:t> </a:t>
            </a:r>
            <a:r>
              <a:rPr sz="1050" spc="-10" dirty="0">
                <a:solidFill>
                  <a:srgbClr val="332B2B"/>
                </a:solidFill>
                <a:latin typeface="Verdana"/>
                <a:cs typeface="Verdana"/>
              </a:rPr>
              <a:t>potential</a:t>
            </a:r>
            <a:r>
              <a:rPr sz="1050" spc="500" dirty="0">
                <a:solidFill>
                  <a:srgbClr val="332B2B"/>
                </a:solidFill>
                <a:latin typeface="Verdana"/>
                <a:cs typeface="Verdana"/>
              </a:rPr>
              <a:t> </a:t>
            </a:r>
            <a:r>
              <a:rPr sz="1050" dirty="0">
                <a:solidFill>
                  <a:srgbClr val="332B2B"/>
                </a:solidFill>
                <a:latin typeface="Verdana"/>
                <a:cs typeface="Verdana"/>
              </a:rPr>
              <a:t>impact</a:t>
            </a:r>
            <a:r>
              <a:rPr sz="1050" spc="-30" dirty="0">
                <a:solidFill>
                  <a:srgbClr val="332B2B"/>
                </a:solidFill>
                <a:latin typeface="Verdana"/>
                <a:cs typeface="Verdana"/>
              </a:rPr>
              <a:t> </a:t>
            </a:r>
            <a:r>
              <a:rPr sz="1050" dirty="0">
                <a:solidFill>
                  <a:srgbClr val="332B2B"/>
                </a:solidFill>
                <a:latin typeface="Verdana"/>
                <a:cs typeface="Verdana"/>
              </a:rPr>
              <a:t>on</a:t>
            </a:r>
            <a:r>
              <a:rPr sz="1050" spc="-25" dirty="0">
                <a:solidFill>
                  <a:srgbClr val="332B2B"/>
                </a:solidFill>
                <a:latin typeface="Verdana"/>
                <a:cs typeface="Verdana"/>
              </a:rPr>
              <a:t> </a:t>
            </a:r>
            <a:r>
              <a:rPr sz="1050" dirty="0">
                <a:solidFill>
                  <a:srgbClr val="332B2B"/>
                </a:solidFill>
                <a:latin typeface="Verdana"/>
                <a:cs typeface="Verdana"/>
              </a:rPr>
              <a:t>healthcare</a:t>
            </a:r>
            <a:r>
              <a:rPr sz="1050" spc="-30" dirty="0">
                <a:solidFill>
                  <a:srgbClr val="332B2B"/>
                </a:solidFill>
                <a:latin typeface="Verdana"/>
                <a:cs typeface="Verdana"/>
              </a:rPr>
              <a:t> </a:t>
            </a:r>
            <a:r>
              <a:rPr sz="1050" spc="-20" dirty="0">
                <a:solidFill>
                  <a:srgbClr val="332B2B"/>
                </a:solidFill>
                <a:latin typeface="Verdana"/>
                <a:cs typeface="Verdana"/>
              </a:rPr>
              <a:t>jobs</a:t>
            </a:r>
            <a:r>
              <a:rPr sz="1050" spc="-25" dirty="0">
                <a:solidFill>
                  <a:srgbClr val="332B2B"/>
                </a:solidFill>
                <a:latin typeface="Verdana"/>
                <a:cs typeface="Verdana"/>
              </a:rPr>
              <a:t> </a:t>
            </a:r>
            <a:r>
              <a:rPr sz="1050" dirty="0">
                <a:solidFill>
                  <a:srgbClr val="332B2B"/>
                </a:solidFill>
                <a:latin typeface="Verdana"/>
                <a:cs typeface="Verdana"/>
              </a:rPr>
              <a:t>and</a:t>
            </a:r>
            <a:r>
              <a:rPr sz="1050" spc="-25" dirty="0">
                <a:solidFill>
                  <a:srgbClr val="332B2B"/>
                </a:solidFill>
                <a:latin typeface="Verdana"/>
                <a:cs typeface="Verdana"/>
              </a:rPr>
              <a:t> </a:t>
            </a:r>
            <a:r>
              <a:rPr sz="1050" dirty="0">
                <a:solidFill>
                  <a:srgbClr val="332B2B"/>
                </a:solidFill>
                <a:latin typeface="Verdana"/>
                <a:cs typeface="Verdana"/>
              </a:rPr>
              <a:t>to</a:t>
            </a:r>
            <a:r>
              <a:rPr sz="1050" spc="-30" dirty="0">
                <a:solidFill>
                  <a:srgbClr val="332B2B"/>
                </a:solidFill>
                <a:latin typeface="Verdana"/>
                <a:cs typeface="Verdana"/>
              </a:rPr>
              <a:t> </a:t>
            </a:r>
            <a:r>
              <a:rPr sz="1050" spc="-10" dirty="0">
                <a:solidFill>
                  <a:srgbClr val="332B2B"/>
                </a:solidFill>
                <a:latin typeface="Verdana"/>
                <a:cs typeface="Verdana"/>
              </a:rPr>
              <a:t>ensure </a:t>
            </a:r>
            <a:r>
              <a:rPr sz="1050" dirty="0">
                <a:solidFill>
                  <a:srgbClr val="332B2B"/>
                </a:solidFill>
                <a:latin typeface="Verdana"/>
                <a:cs typeface="Verdana"/>
              </a:rPr>
              <a:t>that</a:t>
            </a:r>
            <a:r>
              <a:rPr sz="1050" spc="-65" dirty="0">
                <a:solidFill>
                  <a:srgbClr val="332B2B"/>
                </a:solidFill>
                <a:latin typeface="Verdana"/>
                <a:cs typeface="Verdana"/>
              </a:rPr>
              <a:t> </a:t>
            </a:r>
            <a:r>
              <a:rPr sz="1050" spc="-20" dirty="0">
                <a:solidFill>
                  <a:srgbClr val="332B2B"/>
                </a:solidFill>
                <a:latin typeface="Verdana"/>
                <a:cs typeface="Verdana"/>
              </a:rPr>
              <a:t>workers</a:t>
            </a:r>
            <a:r>
              <a:rPr sz="1050" spc="-65" dirty="0">
                <a:solidFill>
                  <a:srgbClr val="332B2B"/>
                </a:solidFill>
                <a:latin typeface="Verdana"/>
                <a:cs typeface="Verdana"/>
              </a:rPr>
              <a:t> </a:t>
            </a:r>
            <a:r>
              <a:rPr sz="1050" spc="-25" dirty="0">
                <a:solidFill>
                  <a:srgbClr val="332B2B"/>
                </a:solidFill>
                <a:latin typeface="Verdana"/>
                <a:cs typeface="Verdana"/>
              </a:rPr>
              <a:t>are</a:t>
            </a:r>
            <a:r>
              <a:rPr sz="1050" spc="-60" dirty="0">
                <a:solidFill>
                  <a:srgbClr val="332B2B"/>
                </a:solidFill>
                <a:latin typeface="Verdana"/>
                <a:cs typeface="Verdana"/>
              </a:rPr>
              <a:t> </a:t>
            </a:r>
            <a:r>
              <a:rPr sz="1050" dirty="0">
                <a:solidFill>
                  <a:srgbClr val="332B2B"/>
                </a:solidFill>
                <a:latin typeface="Verdana"/>
                <a:cs typeface="Verdana"/>
              </a:rPr>
              <a:t>trained</a:t>
            </a:r>
            <a:r>
              <a:rPr sz="1050" spc="-65" dirty="0">
                <a:solidFill>
                  <a:srgbClr val="332B2B"/>
                </a:solidFill>
                <a:latin typeface="Verdana"/>
                <a:cs typeface="Verdana"/>
              </a:rPr>
              <a:t> </a:t>
            </a:r>
            <a:r>
              <a:rPr sz="1050" dirty="0">
                <a:solidFill>
                  <a:srgbClr val="332B2B"/>
                </a:solidFill>
                <a:latin typeface="Verdana"/>
                <a:cs typeface="Verdana"/>
              </a:rPr>
              <a:t>to</a:t>
            </a:r>
            <a:r>
              <a:rPr sz="1050" spc="-60" dirty="0">
                <a:solidFill>
                  <a:srgbClr val="332B2B"/>
                </a:solidFill>
                <a:latin typeface="Verdana"/>
                <a:cs typeface="Verdana"/>
              </a:rPr>
              <a:t> </a:t>
            </a:r>
            <a:r>
              <a:rPr sz="1050" dirty="0">
                <a:solidFill>
                  <a:srgbClr val="332B2B"/>
                </a:solidFill>
                <a:latin typeface="Verdana"/>
                <a:cs typeface="Verdana"/>
              </a:rPr>
              <a:t>operate</a:t>
            </a:r>
            <a:r>
              <a:rPr sz="1050" spc="-65" dirty="0">
                <a:solidFill>
                  <a:srgbClr val="332B2B"/>
                </a:solidFill>
                <a:latin typeface="Verdana"/>
                <a:cs typeface="Verdana"/>
              </a:rPr>
              <a:t> </a:t>
            </a:r>
            <a:r>
              <a:rPr sz="1050" spc="-25" dirty="0">
                <a:solidFill>
                  <a:srgbClr val="332B2B"/>
                </a:solidFill>
                <a:latin typeface="Verdana"/>
                <a:cs typeface="Verdana"/>
              </a:rPr>
              <a:t>and </a:t>
            </a:r>
            <a:r>
              <a:rPr sz="1050" dirty="0">
                <a:solidFill>
                  <a:srgbClr val="332B2B"/>
                </a:solidFill>
                <a:latin typeface="Verdana"/>
                <a:cs typeface="Verdana"/>
              </a:rPr>
              <a:t>maintain</a:t>
            </a:r>
            <a:r>
              <a:rPr sz="1050" spc="40" dirty="0">
                <a:solidFill>
                  <a:srgbClr val="332B2B"/>
                </a:solidFill>
                <a:latin typeface="Verdana"/>
                <a:cs typeface="Verdana"/>
              </a:rPr>
              <a:t> </a:t>
            </a:r>
            <a:r>
              <a:rPr sz="1050" dirty="0">
                <a:solidFill>
                  <a:srgbClr val="332B2B"/>
                </a:solidFill>
                <a:latin typeface="Verdana"/>
                <a:cs typeface="Verdana"/>
              </a:rPr>
              <a:t>medical</a:t>
            </a:r>
            <a:r>
              <a:rPr sz="1050" spc="40" dirty="0">
                <a:solidFill>
                  <a:srgbClr val="332B2B"/>
                </a:solidFill>
                <a:latin typeface="Verdana"/>
                <a:cs typeface="Verdana"/>
              </a:rPr>
              <a:t> </a:t>
            </a:r>
            <a:r>
              <a:rPr sz="1050" spc="-10" dirty="0">
                <a:solidFill>
                  <a:srgbClr val="332B2B"/>
                </a:solidFill>
                <a:latin typeface="Verdana"/>
                <a:cs typeface="Verdana"/>
              </a:rPr>
              <a:t>drones.</a:t>
            </a:r>
            <a:endParaRPr sz="1050" dirty="0">
              <a:latin typeface="Verdana"/>
              <a:cs typeface="Verdana"/>
            </a:endParaRPr>
          </a:p>
        </p:txBody>
      </p:sp>
      <p:sp>
        <p:nvSpPr>
          <p:cNvPr id="7" name="object 7"/>
          <p:cNvSpPr txBox="1">
            <a:spLocks noGrp="1"/>
          </p:cNvSpPr>
          <p:nvPr>
            <p:ph type="title"/>
          </p:nvPr>
        </p:nvSpPr>
        <p:spPr>
          <a:xfrm>
            <a:off x="438150" y="940721"/>
            <a:ext cx="5785654" cy="243015"/>
          </a:xfrm>
          <a:prstGeom prst="rect">
            <a:avLst/>
          </a:prstGeom>
        </p:spPr>
        <p:txBody>
          <a:bodyPr vert="horz" wrap="square" lIns="0" tIns="12065" rIns="0" bIns="0" rtlCol="0">
            <a:spAutoFit/>
          </a:bodyPr>
          <a:lstStyle/>
          <a:p>
            <a:pPr marL="2598420">
              <a:lnSpc>
                <a:spcPct val="100000"/>
              </a:lnSpc>
              <a:spcBef>
                <a:spcPts val="95"/>
              </a:spcBef>
            </a:pPr>
            <a:r>
              <a:rPr b="1" dirty="0"/>
              <a:t>Ethical</a:t>
            </a:r>
            <a:r>
              <a:rPr b="1" spc="235" dirty="0"/>
              <a:t> </a:t>
            </a:r>
            <a:r>
              <a:rPr b="1" spc="40" dirty="0"/>
              <a:t>Considerations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9376"/>
            <a:ext cx="1115060" cy="1595755"/>
          </a:xfrm>
          <a:custGeom>
            <a:avLst/>
            <a:gdLst/>
            <a:ahLst/>
            <a:cxnLst/>
            <a:rect l="l" t="t" r="r" b="b"/>
            <a:pathLst>
              <a:path w="1115060" h="1595754">
                <a:moveTo>
                  <a:pt x="0" y="0"/>
                </a:moveTo>
                <a:lnTo>
                  <a:pt x="61907" y="54195"/>
                </a:lnTo>
                <a:lnTo>
                  <a:pt x="94168" y="85462"/>
                </a:lnTo>
                <a:lnTo>
                  <a:pt x="125697" y="118027"/>
                </a:lnTo>
                <a:lnTo>
                  <a:pt x="156534" y="151821"/>
                </a:lnTo>
                <a:lnTo>
                  <a:pt x="186716" y="186776"/>
                </a:lnTo>
                <a:lnTo>
                  <a:pt x="216282" y="222824"/>
                </a:lnTo>
                <a:lnTo>
                  <a:pt x="245271" y="259897"/>
                </a:lnTo>
                <a:lnTo>
                  <a:pt x="273721" y="297925"/>
                </a:lnTo>
                <a:lnTo>
                  <a:pt x="301671" y="336841"/>
                </a:lnTo>
                <a:lnTo>
                  <a:pt x="329158" y="376577"/>
                </a:lnTo>
                <a:lnTo>
                  <a:pt x="356223" y="417064"/>
                </a:lnTo>
                <a:lnTo>
                  <a:pt x="382902" y="458234"/>
                </a:lnTo>
                <a:lnTo>
                  <a:pt x="409236" y="500019"/>
                </a:lnTo>
                <a:lnTo>
                  <a:pt x="435261" y="542350"/>
                </a:lnTo>
                <a:lnTo>
                  <a:pt x="461017" y="585159"/>
                </a:lnTo>
                <a:lnTo>
                  <a:pt x="486541" y="628378"/>
                </a:lnTo>
                <a:lnTo>
                  <a:pt x="511874" y="671938"/>
                </a:lnTo>
                <a:lnTo>
                  <a:pt x="537052" y="715771"/>
                </a:lnTo>
                <a:lnTo>
                  <a:pt x="562115" y="759810"/>
                </a:lnTo>
                <a:lnTo>
                  <a:pt x="587101" y="803985"/>
                </a:lnTo>
                <a:lnTo>
                  <a:pt x="612049" y="848228"/>
                </a:lnTo>
                <a:lnTo>
                  <a:pt x="636996" y="892471"/>
                </a:lnTo>
                <a:lnTo>
                  <a:pt x="661982" y="936646"/>
                </a:lnTo>
                <a:lnTo>
                  <a:pt x="687045" y="980684"/>
                </a:lnTo>
                <a:lnTo>
                  <a:pt x="712224" y="1024518"/>
                </a:lnTo>
                <a:lnTo>
                  <a:pt x="737556" y="1068078"/>
                </a:lnTo>
                <a:lnTo>
                  <a:pt x="763081" y="1111297"/>
                </a:lnTo>
                <a:lnTo>
                  <a:pt x="788837" y="1154106"/>
                </a:lnTo>
                <a:lnTo>
                  <a:pt x="814862" y="1196437"/>
                </a:lnTo>
                <a:lnTo>
                  <a:pt x="841195" y="1238222"/>
                </a:lnTo>
                <a:lnTo>
                  <a:pt x="867875" y="1279392"/>
                </a:lnTo>
                <a:lnTo>
                  <a:pt x="894939" y="1319879"/>
                </a:lnTo>
                <a:lnTo>
                  <a:pt x="922427" y="1359614"/>
                </a:lnTo>
                <a:lnTo>
                  <a:pt x="950377" y="1398531"/>
                </a:lnTo>
                <a:lnTo>
                  <a:pt x="978827" y="1436559"/>
                </a:lnTo>
                <a:lnTo>
                  <a:pt x="1007816" y="1473631"/>
                </a:lnTo>
                <a:lnTo>
                  <a:pt x="1037382" y="1509679"/>
                </a:lnTo>
                <a:lnTo>
                  <a:pt x="1067564" y="1544635"/>
                </a:lnTo>
                <a:lnTo>
                  <a:pt x="1098400" y="1578429"/>
                </a:lnTo>
                <a:lnTo>
                  <a:pt x="1114829" y="1595397"/>
                </a:lnTo>
              </a:path>
            </a:pathLst>
          </a:custGeom>
          <a:ln w="9518">
            <a:solidFill>
              <a:srgbClr val="332B2B"/>
            </a:solidFill>
          </a:ln>
        </p:spPr>
        <p:txBody>
          <a:bodyPr wrap="square" lIns="0" tIns="0" rIns="0" bIns="0" rtlCol="0"/>
          <a:lstStyle/>
          <a:p>
            <a:endParaRPr/>
          </a:p>
        </p:txBody>
      </p:sp>
      <p:grpSp>
        <p:nvGrpSpPr>
          <p:cNvPr id="3" name="object 3"/>
          <p:cNvGrpSpPr/>
          <p:nvPr/>
        </p:nvGrpSpPr>
        <p:grpSpPr>
          <a:xfrm>
            <a:off x="0" y="7379"/>
            <a:ext cx="6967855" cy="3907790"/>
            <a:chOff x="0" y="7379"/>
            <a:chExt cx="6967855" cy="3907790"/>
          </a:xfrm>
        </p:grpSpPr>
        <p:pic>
          <p:nvPicPr>
            <p:cNvPr id="4" name="object 4"/>
            <p:cNvPicPr/>
            <p:nvPr/>
          </p:nvPicPr>
          <p:blipFill>
            <a:blip r:embed="rId2" cstate="print"/>
            <a:stretch>
              <a:fillRect/>
            </a:stretch>
          </p:blipFill>
          <p:spPr>
            <a:xfrm>
              <a:off x="3909334" y="7379"/>
              <a:ext cx="3055436" cy="3907383"/>
            </a:xfrm>
            <a:prstGeom prst="rect">
              <a:avLst/>
            </a:prstGeom>
          </p:spPr>
        </p:pic>
        <p:sp>
          <p:nvSpPr>
            <p:cNvPr id="5" name="object 5"/>
            <p:cNvSpPr/>
            <p:nvPr/>
          </p:nvSpPr>
          <p:spPr>
            <a:xfrm>
              <a:off x="0" y="208965"/>
              <a:ext cx="6967855" cy="3523615"/>
            </a:xfrm>
            <a:custGeom>
              <a:avLst/>
              <a:gdLst/>
              <a:ahLst/>
              <a:cxnLst/>
              <a:rect l="l" t="t" r="r" b="b"/>
              <a:pathLst>
                <a:path w="6967855" h="3523615">
                  <a:moveTo>
                    <a:pt x="6967690" y="3504349"/>
                  </a:moveTo>
                  <a:lnTo>
                    <a:pt x="0" y="3504349"/>
                  </a:lnTo>
                  <a:lnTo>
                    <a:pt x="0" y="3523386"/>
                  </a:lnTo>
                  <a:lnTo>
                    <a:pt x="6967690" y="3523386"/>
                  </a:lnTo>
                  <a:lnTo>
                    <a:pt x="6967690" y="3504349"/>
                  </a:lnTo>
                  <a:close/>
                </a:path>
                <a:path w="6967855" h="3523615">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grpSp>
      <p:sp>
        <p:nvSpPr>
          <p:cNvPr id="6" name="object 6"/>
          <p:cNvSpPr txBox="1"/>
          <p:nvPr/>
        </p:nvSpPr>
        <p:spPr>
          <a:xfrm>
            <a:off x="589280" y="1065057"/>
            <a:ext cx="2885440" cy="1642745"/>
          </a:xfrm>
          <a:prstGeom prst="rect">
            <a:avLst/>
          </a:prstGeom>
        </p:spPr>
        <p:txBody>
          <a:bodyPr vert="horz" wrap="square" lIns="0" tIns="10795" rIns="0" bIns="0" rtlCol="0">
            <a:spAutoFit/>
          </a:bodyPr>
          <a:lstStyle/>
          <a:p>
            <a:pPr marL="12700" marR="5080">
              <a:lnSpc>
                <a:spcPct val="101200"/>
              </a:lnSpc>
              <a:spcBef>
                <a:spcPts val="85"/>
              </a:spcBef>
            </a:pPr>
            <a:r>
              <a:rPr sz="1050" dirty="0">
                <a:solidFill>
                  <a:srgbClr val="332B2B"/>
                </a:solidFill>
                <a:latin typeface="Verdana"/>
                <a:cs typeface="Verdana"/>
              </a:rPr>
              <a:t>Medical</a:t>
            </a:r>
            <a:r>
              <a:rPr sz="1050" spc="-25" dirty="0">
                <a:solidFill>
                  <a:srgbClr val="332B2B"/>
                </a:solidFill>
                <a:latin typeface="Verdana"/>
                <a:cs typeface="Verdana"/>
              </a:rPr>
              <a:t> </a:t>
            </a:r>
            <a:r>
              <a:rPr sz="1050" dirty="0">
                <a:solidFill>
                  <a:srgbClr val="332B2B"/>
                </a:solidFill>
                <a:latin typeface="Verdana"/>
                <a:cs typeface="Verdana"/>
              </a:rPr>
              <a:t>drones</a:t>
            </a:r>
            <a:r>
              <a:rPr sz="1050" spc="-25" dirty="0">
                <a:solidFill>
                  <a:srgbClr val="332B2B"/>
                </a:solidFill>
                <a:latin typeface="Verdana"/>
                <a:cs typeface="Verdana"/>
              </a:rPr>
              <a:t> </a:t>
            </a:r>
            <a:r>
              <a:rPr sz="1050" spc="-20" dirty="0">
                <a:solidFill>
                  <a:srgbClr val="332B2B"/>
                </a:solidFill>
                <a:latin typeface="Verdana"/>
                <a:cs typeface="Verdana"/>
              </a:rPr>
              <a:t>have </a:t>
            </a:r>
            <a:r>
              <a:rPr sz="1050" dirty="0">
                <a:solidFill>
                  <a:srgbClr val="332B2B"/>
                </a:solidFill>
                <a:latin typeface="Verdana"/>
                <a:cs typeface="Verdana"/>
              </a:rPr>
              <a:t>the</a:t>
            </a:r>
            <a:r>
              <a:rPr sz="1050" spc="-25" dirty="0">
                <a:solidFill>
                  <a:srgbClr val="332B2B"/>
                </a:solidFill>
                <a:latin typeface="Verdana"/>
                <a:cs typeface="Verdana"/>
              </a:rPr>
              <a:t> </a:t>
            </a:r>
            <a:r>
              <a:rPr sz="1050" dirty="0">
                <a:solidFill>
                  <a:srgbClr val="332B2B"/>
                </a:solidFill>
                <a:latin typeface="Verdana"/>
                <a:cs typeface="Verdana"/>
              </a:rPr>
              <a:t>potential</a:t>
            </a:r>
            <a:r>
              <a:rPr sz="1050" spc="-25" dirty="0">
                <a:solidFill>
                  <a:srgbClr val="332B2B"/>
                </a:solidFill>
                <a:latin typeface="Verdana"/>
                <a:cs typeface="Verdana"/>
              </a:rPr>
              <a:t> to </a:t>
            </a:r>
            <a:r>
              <a:rPr sz="1050" spc="-10" dirty="0">
                <a:solidFill>
                  <a:srgbClr val="332B2B"/>
                </a:solidFill>
                <a:latin typeface="Verdana"/>
                <a:cs typeface="Verdana"/>
              </a:rPr>
              <a:t>revolutionize</a:t>
            </a:r>
            <a:r>
              <a:rPr sz="1050" spc="-45" dirty="0">
                <a:solidFill>
                  <a:srgbClr val="332B2B"/>
                </a:solidFill>
                <a:latin typeface="Verdana"/>
                <a:cs typeface="Verdana"/>
              </a:rPr>
              <a:t> </a:t>
            </a:r>
            <a:r>
              <a:rPr sz="1050" dirty="0">
                <a:solidFill>
                  <a:srgbClr val="332B2B"/>
                </a:solidFill>
                <a:latin typeface="Verdana"/>
                <a:cs typeface="Verdana"/>
              </a:rPr>
              <a:t>healthcare</a:t>
            </a:r>
            <a:r>
              <a:rPr sz="1050" spc="-45" dirty="0">
                <a:solidFill>
                  <a:srgbClr val="332B2B"/>
                </a:solidFill>
                <a:latin typeface="Verdana"/>
                <a:cs typeface="Verdana"/>
              </a:rPr>
              <a:t> </a:t>
            </a:r>
            <a:r>
              <a:rPr sz="1050" spc="-20" dirty="0">
                <a:solidFill>
                  <a:srgbClr val="332B2B"/>
                </a:solidFill>
                <a:latin typeface="Verdana"/>
                <a:cs typeface="Verdana"/>
              </a:rPr>
              <a:t>delivery</a:t>
            </a:r>
            <a:r>
              <a:rPr sz="1050" spc="-45" dirty="0">
                <a:solidFill>
                  <a:srgbClr val="332B2B"/>
                </a:solidFill>
                <a:latin typeface="Verdana"/>
                <a:cs typeface="Verdana"/>
              </a:rPr>
              <a:t> </a:t>
            </a:r>
            <a:r>
              <a:rPr sz="1050" spc="-25" dirty="0">
                <a:solidFill>
                  <a:srgbClr val="332B2B"/>
                </a:solidFill>
                <a:latin typeface="Verdana"/>
                <a:cs typeface="Verdana"/>
              </a:rPr>
              <a:t>by </a:t>
            </a:r>
            <a:r>
              <a:rPr sz="1050" dirty="0">
                <a:solidFill>
                  <a:srgbClr val="332B2B"/>
                </a:solidFill>
                <a:latin typeface="Verdana"/>
                <a:cs typeface="Verdana"/>
              </a:rPr>
              <a:t>improving</a:t>
            </a:r>
            <a:r>
              <a:rPr sz="1050" spc="-25" dirty="0">
                <a:solidFill>
                  <a:srgbClr val="332B2B"/>
                </a:solidFill>
                <a:latin typeface="Verdana"/>
                <a:cs typeface="Verdana"/>
              </a:rPr>
              <a:t> </a:t>
            </a:r>
            <a:r>
              <a:rPr sz="1050" spc="-10" dirty="0">
                <a:solidFill>
                  <a:srgbClr val="332B2B"/>
                </a:solidFill>
                <a:latin typeface="Verdana"/>
                <a:cs typeface="Verdana"/>
              </a:rPr>
              <a:t>access</a:t>
            </a:r>
            <a:r>
              <a:rPr sz="1050" spc="-25" dirty="0">
                <a:solidFill>
                  <a:srgbClr val="332B2B"/>
                </a:solidFill>
                <a:latin typeface="Verdana"/>
                <a:cs typeface="Verdana"/>
              </a:rPr>
              <a:t> </a:t>
            </a:r>
            <a:r>
              <a:rPr sz="1050" dirty="0">
                <a:solidFill>
                  <a:srgbClr val="332B2B"/>
                </a:solidFill>
                <a:latin typeface="Verdana"/>
                <a:cs typeface="Verdana"/>
              </a:rPr>
              <a:t>to</a:t>
            </a:r>
            <a:r>
              <a:rPr sz="1050" spc="-25" dirty="0">
                <a:solidFill>
                  <a:srgbClr val="332B2B"/>
                </a:solidFill>
                <a:latin typeface="Verdana"/>
                <a:cs typeface="Verdana"/>
              </a:rPr>
              <a:t> </a:t>
            </a:r>
            <a:r>
              <a:rPr sz="1050" dirty="0">
                <a:solidFill>
                  <a:srgbClr val="332B2B"/>
                </a:solidFill>
                <a:latin typeface="Verdana"/>
                <a:cs typeface="Verdana"/>
              </a:rPr>
              <a:t>medical</a:t>
            </a:r>
            <a:r>
              <a:rPr sz="1050" spc="-25" dirty="0">
                <a:solidFill>
                  <a:srgbClr val="332B2B"/>
                </a:solidFill>
                <a:latin typeface="Verdana"/>
                <a:cs typeface="Verdana"/>
              </a:rPr>
              <a:t> services and </a:t>
            </a:r>
            <a:r>
              <a:rPr sz="1050" dirty="0">
                <a:solidFill>
                  <a:srgbClr val="332B2B"/>
                </a:solidFill>
                <a:latin typeface="Verdana"/>
                <a:cs typeface="Verdana"/>
              </a:rPr>
              <a:t>reducing</a:t>
            </a:r>
            <a:r>
              <a:rPr sz="1050" spc="-10" dirty="0">
                <a:solidFill>
                  <a:srgbClr val="332B2B"/>
                </a:solidFill>
                <a:latin typeface="Verdana"/>
                <a:cs typeface="Verdana"/>
              </a:rPr>
              <a:t> </a:t>
            </a:r>
            <a:r>
              <a:rPr sz="1050" spc="-20" dirty="0">
                <a:solidFill>
                  <a:srgbClr val="332B2B"/>
                </a:solidFill>
                <a:latin typeface="Verdana"/>
                <a:cs typeface="Verdana"/>
              </a:rPr>
              <a:t>delivery</a:t>
            </a:r>
            <a:r>
              <a:rPr sz="1050" spc="-10" dirty="0">
                <a:solidFill>
                  <a:srgbClr val="332B2B"/>
                </a:solidFill>
                <a:latin typeface="Verdana"/>
                <a:cs typeface="Verdana"/>
              </a:rPr>
              <a:t> </a:t>
            </a:r>
            <a:r>
              <a:rPr sz="1050" spc="-30" dirty="0">
                <a:solidFill>
                  <a:srgbClr val="332B2B"/>
                </a:solidFill>
                <a:latin typeface="Verdana"/>
                <a:cs typeface="Verdana"/>
              </a:rPr>
              <a:t>times.</a:t>
            </a:r>
            <a:r>
              <a:rPr sz="1050" spc="-10" dirty="0">
                <a:solidFill>
                  <a:srgbClr val="332B2B"/>
                </a:solidFill>
                <a:latin typeface="Verdana"/>
                <a:cs typeface="Verdana"/>
              </a:rPr>
              <a:t> </a:t>
            </a:r>
            <a:r>
              <a:rPr sz="1050" dirty="0">
                <a:solidFill>
                  <a:srgbClr val="332B2B"/>
                </a:solidFill>
                <a:latin typeface="Verdana"/>
                <a:cs typeface="Verdana"/>
              </a:rPr>
              <a:t>While</a:t>
            </a:r>
            <a:r>
              <a:rPr sz="1050" spc="-5" dirty="0">
                <a:solidFill>
                  <a:srgbClr val="332B2B"/>
                </a:solidFill>
                <a:latin typeface="Verdana"/>
                <a:cs typeface="Verdana"/>
              </a:rPr>
              <a:t> </a:t>
            </a:r>
            <a:r>
              <a:rPr sz="1050" dirty="0">
                <a:solidFill>
                  <a:srgbClr val="332B2B"/>
                </a:solidFill>
                <a:latin typeface="Verdana"/>
                <a:cs typeface="Verdana"/>
              </a:rPr>
              <a:t>there</a:t>
            </a:r>
            <a:r>
              <a:rPr sz="1050" spc="-10" dirty="0">
                <a:solidFill>
                  <a:srgbClr val="332B2B"/>
                </a:solidFill>
                <a:latin typeface="Verdana"/>
                <a:cs typeface="Verdana"/>
              </a:rPr>
              <a:t> </a:t>
            </a:r>
            <a:r>
              <a:rPr sz="1050" spc="-25" dirty="0">
                <a:solidFill>
                  <a:srgbClr val="332B2B"/>
                </a:solidFill>
                <a:latin typeface="Verdana"/>
                <a:cs typeface="Verdana"/>
              </a:rPr>
              <a:t>are </a:t>
            </a:r>
            <a:r>
              <a:rPr sz="1050" spc="10" dirty="0">
                <a:solidFill>
                  <a:srgbClr val="332B2B"/>
                </a:solidFill>
                <a:latin typeface="Verdana"/>
                <a:cs typeface="Verdana"/>
              </a:rPr>
              <a:t>challenges</a:t>
            </a:r>
            <a:r>
              <a:rPr sz="1050" spc="-20" dirty="0">
                <a:solidFill>
                  <a:srgbClr val="332B2B"/>
                </a:solidFill>
                <a:latin typeface="Verdana"/>
                <a:cs typeface="Verdana"/>
              </a:rPr>
              <a:t> </a:t>
            </a:r>
            <a:r>
              <a:rPr sz="1050" dirty="0">
                <a:solidFill>
                  <a:srgbClr val="332B2B"/>
                </a:solidFill>
                <a:latin typeface="Verdana"/>
                <a:cs typeface="Verdana"/>
              </a:rPr>
              <a:t>to</a:t>
            </a:r>
            <a:r>
              <a:rPr sz="1050" spc="-15" dirty="0">
                <a:solidFill>
                  <a:srgbClr val="332B2B"/>
                </a:solidFill>
                <a:latin typeface="Verdana"/>
                <a:cs typeface="Verdana"/>
              </a:rPr>
              <a:t> </a:t>
            </a:r>
            <a:r>
              <a:rPr sz="1050" spc="10" dirty="0">
                <a:solidFill>
                  <a:srgbClr val="332B2B"/>
                </a:solidFill>
                <a:latin typeface="Verdana"/>
                <a:cs typeface="Verdana"/>
              </a:rPr>
              <a:t>implementing</a:t>
            </a:r>
            <a:r>
              <a:rPr sz="1050" spc="-15" dirty="0">
                <a:solidFill>
                  <a:srgbClr val="332B2B"/>
                </a:solidFill>
                <a:latin typeface="Verdana"/>
                <a:cs typeface="Verdana"/>
              </a:rPr>
              <a:t> </a:t>
            </a:r>
            <a:r>
              <a:rPr sz="1050" spc="-10" dirty="0">
                <a:solidFill>
                  <a:srgbClr val="332B2B"/>
                </a:solidFill>
                <a:latin typeface="Verdana"/>
                <a:cs typeface="Verdana"/>
              </a:rPr>
              <a:t>medical </a:t>
            </a:r>
            <a:r>
              <a:rPr sz="1050" spc="-30" dirty="0">
                <a:solidFill>
                  <a:srgbClr val="332B2B"/>
                </a:solidFill>
                <a:latin typeface="Verdana"/>
                <a:cs typeface="Verdana"/>
              </a:rPr>
              <a:t>drones,</a:t>
            </a:r>
            <a:r>
              <a:rPr sz="1050" spc="-50" dirty="0">
                <a:solidFill>
                  <a:srgbClr val="332B2B"/>
                </a:solidFill>
                <a:latin typeface="Verdana"/>
                <a:cs typeface="Verdana"/>
              </a:rPr>
              <a:t> </a:t>
            </a:r>
            <a:r>
              <a:rPr sz="1050" dirty="0">
                <a:solidFill>
                  <a:srgbClr val="332B2B"/>
                </a:solidFill>
                <a:latin typeface="Verdana"/>
                <a:cs typeface="Verdana"/>
              </a:rPr>
              <a:t>these</a:t>
            </a:r>
            <a:r>
              <a:rPr sz="1050" spc="-45" dirty="0">
                <a:solidFill>
                  <a:srgbClr val="332B2B"/>
                </a:solidFill>
                <a:latin typeface="Verdana"/>
                <a:cs typeface="Verdana"/>
              </a:rPr>
              <a:t> </a:t>
            </a:r>
            <a:r>
              <a:rPr sz="1050" dirty="0">
                <a:solidFill>
                  <a:srgbClr val="332B2B"/>
                </a:solidFill>
                <a:latin typeface="Verdana"/>
                <a:cs typeface="Verdana"/>
              </a:rPr>
              <a:t>can</a:t>
            </a:r>
            <a:r>
              <a:rPr sz="1050" spc="-45" dirty="0">
                <a:solidFill>
                  <a:srgbClr val="332B2B"/>
                </a:solidFill>
                <a:latin typeface="Verdana"/>
                <a:cs typeface="Verdana"/>
              </a:rPr>
              <a:t> </a:t>
            </a:r>
            <a:r>
              <a:rPr sz="1050" dirty="0">
                <a:solidFill>
                  <a:srgbClr val="332B2B"/>
                </a:solidFill>
                <a:latin typeface="Verdana"/>
                <a:cs typeface="Verdana"/>
              </a:rPr>
              <a:t>be</a:t>
            </a:r>
            <a:r>
              <a:rPr sz="1050" spc="-50" dirty="0">
                <a:solidFill>
                  <a:srgbClr val="332B2B"/>
                </a:solidFill>
                <a:latin typeface="Verdana"/>
                <a:cs typeface="Verdana"/>
              </a:rPr>
              <a:t> </a:t>
            </a:r>
            <a:r>
              <a:rPr sz="1050" dirty="0">
                <a:solidFill>
                  <a:srgbClr val="332B2B"/>
                </a:solidFill>
                <a:latin typeface="Verdana"/>
                <a:cs typeface="Verdana"/>
              </a:rPr>
              <a:t>addressed</a:t>
            </a:r>
            <a:r>
              <a:rPr sz="1050" spc="-45" dirty="0">
                <a:solidFill>
                  <a:srgbClr val="332B2B"/>
                </a:solidFill>
                <a:latin typeface="Verdana"/>
                <a:cs typeface="Verdana"/>
              </a:rPr>
              <a:t> </a:t>
            </a:r>
            <a:r>
              <a:rPr sz="1050" spc="-10" dirty="0">
                <a:solidFill>
                  <a:srgbClr val="332B2B"/>
                </a:solidFill>
                <a:latin typeface="Verdana"/>
                <a:cs typeface="Verdana"/>
              </a:rPr>
              <a:t>through </a:t>
            </a:r>
            <a:r>
              <a:rPr sz="1050" dirty="0">
                <a:solidFill>
                  <a:srgbClr val="332B2B"/>
                </a:solidFill>
                <a:latin typeface="Verdana"/>
                <a:cs typeface="Verdana"/>
              </a:rPr>
              <a:t>proper</a:t>
            </a:r>
            <a:r>
              <a:rPr sz="1050" spc="5" dirty="0">
                <a:solidFill>
                  <a:srgbClr val="332B2B"/>
                </a:solidFill>
                <a:latin typeface="Verdana"/>
                <a:cs typeface="Verdana"/>
              </a:rPr>
              <a:t> </a:t>
            </a:r>
            <a:r>
              <a:rPr sz="1050" dirty="0">
                <a:solidFill>
                  <a:srgbClr val="332B2B"/>
                </a:solidFill>
                <a:latin typeface="Verdana"/>
                <a:cs typeface="Verdana"/>
              </a:rPr>
              <a:t>planning</a:t>
            </a:r>
            <a:r>
              <a:rPr sz="1050" spc="5" dirty="0">
                <a:solidFill>
                  <a:srgbClr val="332B2B"/>
                </a:solidFill>
                <a:latin typeface="Verdana"/>
                <a:cs typeface="Verdana"/>
              </a:rPr>
              <a:t> </a:t>
            </a:r>
            <a:r>
              <a:rPr sz="1050" dirty="0">
                <a:solidFill>
                  <a:srgbClr val="332B2B"/>
                </a:solidFill>
                <a:latin typeface="Verdana"/>
                <a:cs typeface="Verdana"/>
              </a:rPr>
              <a:t>and</a:t>
            </a:r>
            <a:r>
              <a:rPr sz="1050" spc="5" dirty="0">
                <a:solidFill>
                  <a:srgbClr val="332B2B"/>
                </a:solidFill>
                <a:latin typeface="Verdana"/>
                <a:cs typeface="Verdana"/>
              </a:rPr>
              <a:t> </a:t>
            </a:r>
            <a:r>
              <a:rPr sz="1050" spc="-10" dirty="0">
                <a:solidFill>
                  <a:srgbClr val="332B2B"/>
                </a:solidFill>
                <a:latin typeface="Verdana"/>
                <a:cs typeface="Verdana"/>
              </a:rPr>
              <a:t>collaboration.</a:t>
            </a:r>
            <a:r>
              <a:rPr sz="1050" spc="5" dirty="0">
                <a:solidFill>
                  <a:srgbClr val="332B2B"/>
                </a:solidFill>
                <a:latin typeface="Verdana"/>
                <a:cs typeface="Verdana"/>
              </a:rPr>
              <a:t> </a:t>
            </a:r>
            <a:r>
              <a:rPr sz="1050" spc="-25" dirty="0">
                <a:solidFill>
                  <a:srgbClr val="332B2B"/>
                </a:solidFill>
                <a:latin typeface="Verdana"/>
                <a:cs typeface="Verdana"/>
              </a:rPr>
              <a:t>The </a:t>
            </a:r>
            <a:r>
              <a:rPr sz="1050" dirty="0">
                <a:solidFill>
                  <a:srgbClr val="332B2B"/>
                </a:solidFill>
                <a:latin typeface="Verdana"/>
                <a:cs typeface="Verdana"/>
              </a:rPr>
              <a:t>future</a:t>
            </a:r>
            <a:r>
              <a:rPr sz="1050" spc="-50" dirty="0">
                <a:solidFill>
                  <a:srgbClr val="332B2B"/>
                </a:solidFill>
                <a:latin typeface="Verdana"/>
                <a:cs typeface="Verdana"/>
              </a:rPr>
              <a:t> </a:t>
            </a:r>
            <a:r>
              <a:rPr sz="1050" spc="-10" dirty="0">
                <a:solidFill>
                  <a:srgbClr val="332B2B"/>
                </a:solidFill>
                <a:latin typeface="Verdana"/>
                <a:cs typeface="Verdana"/>
              </a:rPr>
              <a:t>of</a:t>
            </a:r>
            <a:r>
              <a:rPr sz="1050" spc="-50" dirty="0">
                <a:solidFill>
                  <a:srgbClr val="332B2B"/>
                </a:solidFill>
                <a:latin typeface="Verdana"/>
                <a:cs typeface="Verdana"/>
              </a:rPr>
              <a:t> </a:t>
            </a:r>
            <a:r>
              <a:rPr sz="1050" dirty="0">
                <a:solidFill>
                  <a:srgbClr val="332B2B"/>
                </a:solidFill>
                <a:latin typeface="Verdana"/>
                <a:cs typeface="Verdana"/>
              </a:rPr>
              <a:t>medical</a:t>
            </a:r>
            <a:r>
              <a:rPr sz="1050" spc="-50" dirty="0">
                <a:solidFill>
                  <a:srgbClr val="332B2B"/>
                </a:solidFill>
                <a:latin typeface="Verdana"/>
                <a:cs typeface="Verdana"/>
              </a:rPr>
              <a:t> </a:t>
            </a:r>
            <a:r>
              <a:rPr sz="1050" dirty="0">
                <a:solidFill>
                  <a:srgbClr val="332B2B"/>
                </a:solidFill>
                <a:latin typeface="Verdana"/>
                <a:cs typeface="Verdana"/>
              </a:rPr>
              <a:t>drones</a:t>
            </a:r>
            <a:r>
              <a:rPr sz="1050" spc="-50" dirty="0">
                <a:solidFill>
                  <a:srgbClr val="332B2B"/>
                </a:solidFill>
                <a:latin typeface="Verdana"/>
                <a:cs typeface="Verdana"/>
              </a:rPr>
              <a:t> </a:t>
            </a:r>
            <a:r>
              <a:rPr sz="1050" spc="-30" dirty="0">
                <a:solidFill>
                  <a:srgbClr val="332B2B"/>
                </a:solidFill>
                <a:latin typeface="Verdana"/>
                <a:cs typeface="Verdana"/>
              </a:rPr>
              <a:t>is</a:t>
            </a:r>
            <a:r>
              <a:rPr sz="1050" spc="-45" dirty="0">
                <a:solidFill>
                  <a:srgbClr val="332B2B"/>
                </a:solidFill>
                <a:latin typeface="Verdana"/>
                <a:cs typeface="Verdana"/>
              </a:rPr>
              <a:t> </a:t>
            </a:r>
            <a:r>
              <a:rPr sz="1050" spc="-10" dirty="0">
                <a:solidFill>
                  <a:srgbClr val="332B2B"/>
                </a:solidFill>
                <a:latin typeface="Verdana"/>
                <a:cs typeface="Verdana"/>
              </a:rPr>
              <a:t>promising,</a:t>
            </a:r>
            <a:r>
              <a:rPr sz="1050" spc="-50" dirty="0">
                <a:solidFill>
                  <a:srgbClr val="332B2B"/>
                </a:solidFill>
                <a:latin typeface="Verdana"/>
                <a:cs typeface="Verdana"/>
              </a:rPr>
              <a:t> </a:t>
            </a:r>
            <a:r>
              <a:rPr sz="1050" spc="-20" dirty="0">
                <a:solidFill>
                  <a:srgbClr val="332B2B"/>
                </a:solidFill>
                <a:latin typeface="Verdana"/>
                <a:cs typeface="Verdana"/>
              </a:rPr>
              <a:t>with </a:t>
            </a:r>
            <a:r>
              <a:rPr sz="1050" dirty="0">
                <a:solidFill>
                  <a:srgbClr val="332B2B"/>
                </a:solidFill>
                <a:latin typeface="Verdana"/>
                <a:cs typeface="Verdana"/>
              </a:rPr>
              <a:t>ongoing</a:t>
            </a:r>
            <a:r>
              <a:rPr sz="1050" spc="35" dirty="0">
                <a:solidFill>
                  <a:srgbClr val="332B2B"/>
                </a:solidFill>
                <a:latin typeface="Verdana"/>
                <a:cs typeface="Verdana"/>
              </a:rPr>
              <a:t> </a:t>
            </a:r>
            <a:r>
              <a:rPr sz="1050" dirty="0">
                <a:solidFill>
                  <a:srgbClr val="332B2B"/>
                </a:solidFill>
                <a:latin typeface="Verdana"/>
                <a:cs typeface="Verdana"/>
              </a:rPr>
              <a:t>advancements</a:t>
            </a:r>
            <a:r>
              <a:rPr sz="1050" spc="35" dirty="0">
                <a:solidFill>
                  <a:srgbClr val="332B2B"/>
                </a:solidFill>
                <a:latin typeface="Verdana"/>
                <a:cs typeface="Verdana"/>
              </a:rPr>
              <a:t> </a:t>
            </a:r>
            <a:r>
              <a:rPr sz="1050" dirty="0">
                <a:solidFill>
                  <a:srgbClr val="332B2B"/>
                </a:solidFill>
                <a:latin typeface="Verdana"/>
                <a:cs typeface="Verdana"/>
              </a:rPr>
              <a:t>in</a:t>
            </a:r>
            <a:r>
              <a:rPr sz="1050" spc="35" dirty="0">
                <a:solidFill>
                  <a:srgbClr val="332B2B"/>
                </a:solidFill>
                <a:latin typeface="Verdana"/>
                <a:cs typeface="Verdana"/>
              </a:rPr>
              <a:t> </a:t>
            </a:r>
            <a:r>
              <a:rPr sz="1050" dirty="0">
                <a:solidFill>
                  <a:srgbClr val="332B2B"/>
                </a:solidFill>
                <a:latin typeface="Verdana"/>
                <a:cs typeface="Verdana"/>
              </a:rPr>
              <a:t>technology</a:t>
            </a:r>
            <a:r>
              <a:rPr sz="1050" spc="40" dirty="0">
                <a:solidFill>
                  <a:srgbClr val="332B2B"/>
                </a:solidFill>
                <a:latin typeface="Verdana"/>
                <a:cs typeface="Verdana"/>
              </a:rPr>
              <a:t> </a:t>
            </a:r>
            <a:r>
              <a:rPr sz="1050" spc="-25" dirty="0">
                <a:solidFill>
                  <a:srgbClr val="332B2B"/>
                </a:solidFill>
                <a:latin typeface="Verdana"/>
                <a:cs typeface="Verdana"/>
              </a:rPr>
              <a:t>and </a:t>
            </a:r>
            <a:r>
              <a:rPr sz="1050" dirty="0">
                <a:solidFill>
                  <a:srgbClr val="332B2B"/>
                </a:solidFill>
                <a:latin typeface="Verdana"/>
                <a:cs typeface="Verdana"/>
              </a:rPr>
              <a:t>the</a:t>
            </a:r>
            <a:r>
              <a:rPr sz="1050" spc="-55" dirty="0">
                <a:solidFill>
                  <a:srgbClr val="332B2B"/>
                </a:solidFill>
                <a:latin typeface="Verdana"/>
                <a:cs typeface="Verdana"/>
              </a:rPr>
              <a:t> </a:t>
            </a:r>
            <a:r>
              <a:rPr sz="1050" dirty="0">
                <a:solidFill>
                  <a:srgbClr val="332B2B"/>
                </a:solidFill>
                <a:latin typeface="Verdana"/>
                <a:cs typeface="Verdana"/>
              </a:rPr>
              <a:t>potential</a:t>
            </a:r>
            <a:r>
              <a:rPr sz="1050" spc="-55" dirty="0">
                <a:solidFill>
                  <a:srgbClr val="332B2B"/>
                </a:solidFill>
                <a:latin typeface="Verdana"/>
                <a:cs typeface="Verdana"/>
              </a:rPr>
              <a:t> </a:t>
            </a:r>
            <a:r>
              <a:rPr sz="1050" dirty="0">
                <a:solidFill>
                  <a:srgbClr val="332B2B"/>
                </a:solidFill>
                <a:latin typeface="Verdana"/>
                <a:cs typeface="Verdana"/>
              </a:rPr>
              <a:t>to</a:t>
            </a:r>
            <a:r>
              <a:rPr sz="1050" spc="-55" dirty="0">
                <a:solidFill>
                  <a:srgbClr val="332B2B"/>
                </a:solidFill>
                <a:latin typeface="Verdana"/>
                <a:cs typeface="Verdana"/>
              </a:rPr>
              <a:t> </a:t>
            </a:r>
            <a:r>
              <a:rPr sz="1050" spc="-40" dirty="0">
                <a:solidFill>
                  <a:srgbClr val="332B2B"/>
                </a:solidFill>
                <a:latin typeface="Verdana"/>
                <a:cs typeface="Verdana"/>
              </a:rPr>
              <a:t>save</a:t>
            </a:r>
            <a:r>
              <a:rPr sz="1050" spc="-55" dirty="0">
                <a:solidFill>
                  <a:srgbClr val="332B2B"/>
                </a:solidFill>
                <a:latin typeface="Verdana"/>
                <a:cs typeface="Verdana"/>
              </a:rPr>
              <a:t> </a:t>
            </a:r>
            <a:r>
              <a:rPr sz="1050" dirty="0">
                <a:solidFill>
                  <a:srgbClr val="332B2B"/>
                </a:solidFill>
                <a:latin typeface="Verdana"/>
                <a:cs typeface="Verdana"/>
              </a:rPr>
              <a:t>countless</a:t>
            </a:r>
            <a:r>
              <a:rPr sz="1050" spc="-55" dirty="0">
                <a:solidFill>
                  <a:srgbClr val="332B2B"/>
                </a:solidFill>
                <a:latin typeface="Verdana"/>
                <a:cs typeface="Verdana"/>
              </a:rPr>
              <a:t> </a:t>
            </a:r>
            <a:r>
              <a:rPr sz="1050" spc="-10" dirty="0">
                <a:solidFill>
                  <a:srgbClr val="332B2B"/>
                </a:solidFill>
                <a:latin typeface="Verdana"/>
                <a:cs typeface="Verdana"/>
              </a:rPr>
              <a:t>lives.</a:t>
            </a:r>
            <a:endParaRPr sz="1050" dirty="0">
              <a:latin typeface="Verdana"/>
              <a:cs typeface="Verdana"/>
            </a:endParaRPr>
          </a:p>
        </p:txBody>
      </p:sp>
      <p:sp>
        <p:nvSpPr>
          <p:cNvPr id="7" name="object 7"/>
          <p:cNvSpPr txBox="1">
            <a:spLocks noGrp="1"/>
          </p:cNvSpPr>
          <p:nvPr>
            <p:ph type="title"/>
          </p:nvPr>
        </p:nvSpPr>
        <p:spPr>
          <a:xfrm>
            <a:off x="596497" y="647217"/>
            <a:ext cx="5785654" cy="243015"/>
          </a:xfrm>
          <a:prstGeom prst="rect">
            <a:avLst/>
          </a:prstGeom>
        </p:spPr>
        <p:txBody>
          <a:bodyPr vert="horz" wrap="square" lIns="0" tIns="12065" rIns="0" bIns="0" rtlCol="0">
            <a:spAutoFit/>
          </a:bodyPr>
          <a:lstStyle/>
          <a:p>
            <a:pPr marL="13335">
              <a:lnSpc>
                <a:spcPct val="100000"/>
              </a:lnSpc>
              <a:spcBef>
                <a:spcPts val="95"/>
              </a:spcBef>
            </a:pPr>
            <a:r>
              <a:rPr b="1" spc="-10" dirty="0"/>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8E54-5868-F1A9-19DB-B47CD7B9F996}"/>
              </a:ext>
            </a:extLst>
          </p:cNvPr>
          <p:cNvSpPr>
            <a:spLocks noGrp="1"/>
          </p:cNvSpPr>
          <p:nvPr>
            <p:ph type="title"/>
          </p:nvPr>
        </p:nvSpPr>
        <p:spPr>
          <a:xfrm>
            <a:off x="209550" y="288924"/>
            <a:ext cx="6172601" cy="4685898"/>
          </a:xfrm>
        </p:spPr>
        <p:txBody>
          <a:bodyPr/>
          <a:lstStyle/>
          <a:p>
            <a:r>
              <a:rPr lang="en-US" b="1" dirty="0"/>
              <a:t>Future Scope of Medical Drone</a:t>
            </a:r>
            <a:br>
              <a:rPr lang="en-US" dirty="0"/>
            </a:br>
            <a:br>
              <a:rPr lang="en-US" dirty="0"/>
            </a:br>
            <a:r>
              <a:rPr lang="en-US" sz="1050" dirty="0"/>
              <a:t>Medical drones are very useful in accessible areas to provide medical supplies such as medicines, vaccines and medical supplies. </a:t>
            </a:r>
            <a:br>
              <a:rPr lang="en-US" sz="1050" dirty="0"/>
            </a:br>
            <a:br>
              <a:rPr lang="en-US" sz="1050" dirty="0"/>
            </a:br>
            <a:r>
              <a:rPr lang="en-US" sz="1050" dirty="0"/>
              <a:t>With these medical drones, secure and rapid distribution is carried out in remote areas, war-torn areas, or inaccessible areas. </a:t>
            </a:r>
            <a:br>
              <a:rPr lang="en-US" sz="1050" dirty="0"/>
            </a:br>
            <a:br>
              <a:rPr lang="en-US" sz="1050" dirty="0"/>
            </a:br>
            <a:r>
              <a:rPr lang="en-US" sz="1050" dirty="0"/>
              <a:t>Recently, the use of medical drones has become popular in government and health services to help  reduce  infectious and life-threatening illnesses. </a:t>
            </a:r>
            <a:br>
              <a:rPr lang="en-US" sz="1050" dirty="0"/>
            </a:br>
            <a:br>
              <a:rPr lang="en-US" sz="1050" dirty="0"/>
            </a:br>
            <a:r>
              <a:rPr lang="en-US" sz="1050" dirty="0"/>
              <a:t>Medical drones are undergoing continuous research and development to produce new products with fast and accurate delivery.</a:t>
            </a:r>
            <a:br>
              <a:rPr lang="en-US" sz="1050" dirty="0"/>
            </a:br>
            <a:br>
              <a:rPr lang="en-US" sz="1050" dirty="0"/>
            </a:br>
            <a:r>
              <a:rPr lang="en-US" sz="1050" dirty="0"/>
              <a:t>With the advancement of technology, medical drones have brought about augmented adoption, primarily through the means of hospitals sectors. </a:t>
            </a:r>
            <a:br>
              <a:rPr lang="en-US" sz="1050" dirty="0"/>
            </a:br>
            <a:br>
              <a:rPr lang="en-US" sz="1050" dirty="0"/>
            </a:br>
            <a:r>
              <a:rPr lang="en-US" sz="1050" dirty="0"/>
              <a:t>The usage of drones in healthcare sector show immense beneficial results. </a:t>
            </a:r>
            <a:br>
              <a:rPr lang="en-US" sz="1050" dirty="0"/>
            </a:br>
            <a:br>
              <a:rPr lang="en-US" sz="1050" dirty="0"/>
            </a:br>
            <a:r>
              <a:rPr lang="en-US" sz="1050" dirty="0"/>
              <a:t>Drones aid in pressing desires of sufferers with the transport of required medicines, vaccines, and such in nearby areas.</a:t>
            </a:r>
            <a:br>
              <a:rPr lang="en-US" sz="1200" dirty="0"/>
            </a:br>
            <a:br>
              <a:rPr lang="en-US" dirty="0"/>
            </a:br>
            <a:br>
              <a:rPr lang="en-US" dirty="0"/>
            </a:br>
            <a:br>
              <a:rPr lang="en-US" dirty="0"/>
            </a:br>
            <a:br>
              <a:rPr lang="en-US" dirty="0"/>
            </a:br>
            <a:endParaRPr lang="en-IN" dirty="0"/>
          </a:p>
        </p:txBody>
      </p:sp>
    </p:spTree>
    <p:extLst>
      <p:ext uri="{BB962C8B-B14F-4D97-AF65-F5344CB8AC3E}">
        <p14:creationId xmlns:p14="http://schemas.microsoft.com/office/powerpoint/2010/main" val="74541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43159" y="3018187"/>
            <a:ext cx="1124585" cy="896619"/>
          </a:xfrm>
          <a:custGeom>
            <a:avLst/>
            <a:gdLst/>
            <a:ahLst/>
            <a:cxnLst/>
            <a:rect l="l" t="t" r="r" b="b"/>
            <a:pathLst>
              <a:path w="1124584" h="896620">
                <a:moveTo>
                  <a:pt x="1124528" y="0"/>
                </a:moveTo>
                <a:lnTo>
                  <a:pt x="1063728" y="15084"/>
                </a:lnTo>
                <a:lnTo>
                  <a:pt x="1016411" y="30376"/>
                </a:lnTo>
                <a:lnTo>
                  <a:pt x="971095" y="47981"/>
                </a:lnTo>
                <a:lnTo>
                  <a:pt x="927657" y="67752"/>
                </a:lnTo>
                <a:lnTo>
                  <a:pt x="885970" y="89547"/>
                </a:lnTo>
                <a:lnTo>
                  <a:pt x="845910" y="113220"/>
                </a:lnTo>
                <a:lnTo>
                  <a:pt x="807351" y="138627"/>
                </a:lnTo>
                <a:lnTo>
                  <a:pt x="770169" y="165624"/>
                </a:lnTo>
                <a:lnTo>
                  <a:pt x="734238" y="194065"/>
                </a:lnTo>
                <a:lnTo>
                  <a:pt x="699433" y="223807"/>
                </a:lnTo>
                <a:lnTo>
                  <a:pt x="665629" y="254705"/>
                </a:lnTo>
                <a:lnTo>
                  <a:pt x="632701" y="286615"/>
                </a:lnTo>
                <a:lnTo>
                  <a:pt x="600523" y="319391"/>
                </a:lnTo>
                <a:lnTo>
                  <a:pt x="568971" y="352890"/>
                </a:lnTo>
                <a:lnTo>
                  <a:pt x="537920" y="386967"/>
                </a:lnTo>
                <a:lnTo>
                  <a:pt x="507244" y="421477"/>
                </a:lnTo>
                <a:lnTo>
                  <a:pt x="476818" y="456276"/>
                </a:lnTo>
                <a:lnTo>
                  <a:pt x="446518" y="491220"/>
                </a:lnTo>
                <a:lnTo>
                  <a:pt x="416217" y="526164"/>
                </a:lnTo>
                <a:lnTo>
                  <a:pt x="385792" y="560963"/>
                </a:lnTo>
                <a:lnTo>
                  <a:pt x="355116" y="595473"/>
                </a:lnTo>
                <a:lnTo>
                  <a:pt x="324064" y="629550"/>
                </a:lnTo>
                <a:lnTo>
                  <a:pt x="292512" y="663049"/>
                </a:lnTo>
                <a:lnTo>
                  <a:pt x="260335" y="695825"/>
                </a:lnTo>
                <a:lnTo>
                  <a:pt x="227407" y="727735"/>
                </a:lnTo>
                <a:lnTo>
                  <a:pt x="193603" y="758633"/>
                </a:lnTo>
                <a:lnTo>
                  <a:pt x="158798" y="788375"/>
                </a:lnTo>
                <a:lnTo>
                  <a:pt x="122867" y="816816"/>
                </a:lnTo>
                <a:lnTo>
                  <a:pt x="85684" y="843813"/>
                </a:lnTo>
                <a:lnTo>
                  <a:pt x="47126" y="869220"/>
                </a:lnTo>
                <a:lnTo>
                  <a:pt x="7066" y="892893"/>
                </a:lnTo>
                <a:lnTo>
                  <a:pt x="0" y="896587"/>
                </a:lnTo>
              </a:path>
            </a:pathLst>
          </a:custGeom>
          <a:ln w="9518">
            <a:solidFill>
              <a:srgbClr val="332B2B"/>
            </a:solidFill>
          </a:ln>
        </p:spPr>
        <p:txBody>
          <a:bodyPr wrap="square" lIns="0" tIns="0" rIns="0" bIns="0" rtlCol="0"/>
          <a:lstStyle/>
          <a:p>
            <a:endParaRPr/>
          </a:p>
        </p:txBody>
      </p:sp>
      <p:grpSp>
        <p:nvGrpSpPr>
          <p:cNvPr id="3" name="object 3"/>
          <p:cNvGrpSpPr/>
          <p:nvPr/>
        </p:nvGrpSpPr>
        <p:grpSpPr>
          <a:xfrm>
            <a:off x="-4759" y="-1187"/>
            <a:ext cx="6972934" cy="886460"/>
            <a:chOff x="-4759" y="-1187"/>
            <a:chExt cx="6972934" cy="886460"/>
          </a:xfrm>
        </p:grpSpPr>
        <p:sp>
          <p:nvSpPr>
            <p:cNvPr id="4" name="object 4"/>
            <p:cNvSpPr/>
            <p:nvPr/>
          </p:nvSpPr>
          <p:spPr>
            <a:xfrm>
              <a:off x="0" y="3572"/>
              <a:ext cx="1036319" cy="876935"/>
            </a:xfrm>
            <a:custGeom>
              <a:avLst/>
              <a:gdLst/>
              <a:ahLst/>
              <a:cxnLst/>
              <a:rect l="l" t="t" r="r" b="b"/>
              <a:pathLst>
                <a:path w="1036319" h="876935">
                  <a:moveTo>
                    <a:pt x="1036214" y="0"/>
                  </a:moveTo>
                  <a:lnTo>
                    <a:pt x="967426" y="38692"/>
                  </a:lnTo>
                  <a:lnTo>
                    <a:pt x="928868" y="64099"/>
                  </a:lnTo>
                  <a:lnTo>
                    <a:pt x="891685" y="91096"/>
                  </a:lnTo>
                  <a:lnTo>
                    <a:pt x="855754" y="119537"/>
                  </a:lnTo>
                  <a:lnTo>
                    <a:pt x="820949" y="149279"/>
                  </a:lnTo>
                  <a:lnTo>
                    <a:pt x="787145" y="180177"/>
                  </a:lnTo>
                  <a:lnTo>
                    <a:pt x="754217" y="212086"/>
                  </a:lnTo>
                  <a:lnTo>
                    <a:pt x="722040" y="244863"/>
                  </a:lnTo>
                  <a:lnTo>
                    <a:pt x="690488" y="278362"/>
                  </a:lnTo>
                  <a:lnTo>
                    <a:pt x="659436" y="312438"/>
                  </a:lnTo>
                  <a:lnTo>
                    <a:pt x="628760" y="346949"/>
                  </a:lnTo>
                  <a:lnTo>
                    <a:pt x="598335" y="381748"/>
                  </a:lnTo>
                  <a:lnTo>
                    <a:pt x="568034" y="416692"/>
                  </a:lnTo>
                  <a:lnTo>
                    <a:pt x="537734" y="451636"/>
                  </a:lnTo>
                  <a:lnTo>
                    <a:pt x="507308" y="486435"/>
                  </a:lnTo>
                  <a:lnTo>
                    <a:pt x="476632" y="520945"/>
                  </a:lnTo>
                  <a:lnTo>
                    <a:pt x="445581" y="555022"/>
                  </a:lnTo>
                  <a:lnTo>
                    <a:pt x="414029" y="588521"/>
                  </a:lnTo>
                  <a:lnTo>
                    <a:pt x="381851" y="621297"/>
                  </a:lnTo>
                  <a:lnTo>
                    <a:pt x="348923" y="653207"/>
                  </a:lnTo>
                  <a:lnTo>
                    <a:pt x="315119" y="684104"/>
                  </a:lnTo>
                  <a:lnTo>
                    <a:pt x="280314" y="713846"/>
                  </a:lnTo>
                  <a:lnTo>
                    <a:pt x="244383" y="742288"/>
                  </a:lnTo>
                  <a:lnTo>
                    <a:pt x="207201" y="769284"/>
                  </a:lnTo>
                  <a:lnTo>
                    <a:pt x="168642" y="794692"/>
                  </a:lnTo>
                  <a:lnTo>
                    <a:pt x="128582" y="818365"/>
                  </a:lnTo>
                  <a:lnTo>
                    <a:pt x="86895" y="840159"/>
                  </a:lnTo>
                  <a:lnTo>
                    <a:pt x="43457" y="859931"/>
                  </a:lnTo>
                  <a:lnTo>
                    <a:pt x="0" y="876814"/>
                  </a:lnTo>
                </a:path>
              </a:pathLst>
            </a:custGeom>
            <a:ln w="9518">
              <a:solidFill>
                <a:srgbClr val="332B2B"/>
              </a:solidFill>
            </a:ln>
          </p:spPr>
          <p:txBody>
            <a:bodyPr wrap="square" lIns="0" tIns="0" rIns="0" bIns="0" rtlCol="0"/>
            <a:lstStyle/>
            <a:p>
              <a:endParaRPr/>
            </a:p>
          </p:txBody>
        </p:sp>
        <p:sp>
          <p:nvSpPr>
            <p:cNvPr id="5" name="object 5"/>
            <p:cNvSpPr/>
            <p:nvPr/>
          </p:nvSpPr>
          <p:spPr>
            <a:xfrm>
              <a:off x="0" y="204190"/>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grpSp>
      <p:sp>
        <p:nvSpPr>
          <p:cNvPr id="6" name="object 6"/>
          <p:cNvSpPr/>
          <p:nvPr/>
        </p:nvSpPr>
        <p:spPr>
          <a:xfrm>
            <a:off x="0" y="3714013"/>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7" name="object 7"/>
          <p:cNvSpPr txBox="1">
            <a:spLocks noGrp="1"/>
          </p:cNvSpPr>
          <p:nvPr>
            <p:ph type="title"/>
          </p:nvPr>
        </p:nvSpPr>
        <p:spPr>
          <a:xfrm>
            <a:off x="2828136" y="978524"/>
            <a:ext cx="1306830" cy="471170"/>
          </a:xfrm>
          <a:prstGeom prst="rect">
            <a:avLst/>
          </a:prstGeom>
        </p:spPr>
        <p:txBody>
          <a:bodyPr vert="horz" wrap="square" lIns="0" tIns="15240" rIns="0" bIns="0" rtlCol="0">
            <a:spAutoFit/>
          </a:bodyPr>
          <a:lstStyle/>
          <a:p>
            <a:pPr marL="12700">
              <a:lnSpc>
                <a:spcPct val="100000"/>
              </a:lnSpc>
              <a:spcBef>
                <a:spcPts val="120"/>
              </a:spcBef>
            </a:pPr>
            <a:r>
              <a:rPr sz="2900" spc="65" dirty="0"/>
              <a:t>Thanks!</a:t>
            </a:r>
            <a:endParaRPr sz="2900"/>
          </a:p>
        </p:txBody>
      </p:sp>
      <p:sp>
        <p:nvSpPr>
          <p:cNvPr id="8" name="object 8"/>
          <p:cNvSpPr txBox="1"/>
          <p:nvPr/>
        </p:nvSpPr>
        <p:spPr>
          <a:xfrm>
            <a:off x="2940706" y="1662618"/>
            <a:ext cx="1078230" cy="671195"/>
          </a:xfrm>
          <a:prstGeom prst="rect">
            <a:avLst/>
          </a:prstGeom>
        </p:spPr>
        <p:txBody>
          <a:bodyPr vert="horz" wrap="square" lIns="0" tIns="10795" rIns="0" bIns="0" rtlCol="0">
            <a:spAutoFit/>
          </a:bodyPr>
          <a:lstStyle/>
          <a:p>
            <a:pPr marL="12700" marR="5080" indent="38100" algn="just">
              <a:lnSpc>
                <a:spcPct val="101200"/>
              </a:lnSpc>
              <a:spcBef>
                <a:spcPts val="85"/>
              </a:spcBef>
            </a:pPr>
            <a:r>
              <a:rPr sz="1050" spc="-10" dirty="0">
                <a:solidFill>
                  <a:srgbClr val="332B2B"/>
                </a:solidFill>
                <a:latin typeface="Verdana"/>
                <a:cs typeface="Verdana"/>
              </a:rPr>
              <a:t>Shweta</a:t>
            </a:r>
            <a:r>
              <a:rPr sz="1050" spc="-40" dirty="0">
                <a:solidFill>
                  <a:srgbClr val="332B2B"/>
                </a:solidFill>
                <a:latin typeface="Verdana"/>
                <a:cs typeface="Verdana"/>
              </a:rPr>
              <a:t> </a:t>
            </a:r>
            <a:r>
              <a:rPr sz="1050" spc="-10" dirty="0">
                <a:solidFill>
                  <a:srgbClr val="332B2B"/>
                </a:solidFill>
                <a:latin typeface="Verdana"/>
                <a:cs typeface="Verdana"/>
              </a:rPr>
              <a:t>Dubey </a:t>
            </a:r>
            <a:r>
              <a:rPr sz="1050" dirty="0">
                <a:solidFill>
                  <a:srgbClr val="332B2B"/>
                </a:solidFill>
                <a:latin typeface="Verdana"/>
                <a:cs typeface="Verdana"/>
              </a:rPr>
              <a:t>Abhishek</a:t>
            </a:r>
            <a:r>
              <a:rPr sz="1050" spc="20" dirty="0">
                <a:solidFill>
                  <a:srgbClr val="332B2B"/>
                </a:solidFill>
                <a:latin typeface="Verdana"/>
                <a:cs typeface="Verdana"/>
              </a:rPr>
              <a:t> </a:t>
            </a:r>
            <a:r>
              <a:rPr sz="1050" spc="-10" dirty="0">
                <a:solidFill>
                  <a:srgbClr val="332B2B"/>
                </a:solidFill>
                <a:latin typeface="Verdana"/>
                <a:cs typeface="Verdana"/>
              </a:rPr>
              <a:t>Singh </a:t>
            </a:r>
            <a:r>
              <a:rPr sz="1050" spc="-55" dirty="0">
                <a:solidFill>
                  <a:srgbClr val="332B2B"/>
                </a:solidFill>
                <a:latin typeface="Verdana"/>
                <a:cs typeface="Verdana"/>
              </a:rPr>
              <a:t>Sajal</a:t>
            </a:r>
            <a:r>
              <a:rPr sz="1050" spc="-10" dirty="0">
                <a:solidFill>
                  <a:srgbClr val="332B2B"/>
                </a:solidFill>
                <a:latin typeface="Verdana"/>
                <a:cs typeface="Verdana"/>
              </a:rPr>
              <a:t> Srivastava </a:t>
            </a:r>
            <a:r>
              <a:rPr sz="1050" spc="-20" dirty="0">
                <a:solidFill>
                  <a:srgbClr val="332B2B"/>
                </a:solidFill>
                <a:latin typeface="Verdana"/>
                <a:cs typeface="Verdana"/>
              </a:rPr>
              <a:t>Tushar</a:t>
            </a:r>
            <a:r>
              <a:rPr sz="1050" spc="-55" dirty="0">
                <a:solidFill>
                  <a:srgbClr val="332B2B"/>
                </a:solidFill>
                <a:latin typeface="Verdana"/>
                <a:cs typeface="Verdana"/>
              </a:rPr>
              <a:t> </a:t>
            </a:r>
            <a:r>
              <a:rPr sz="1050" spc="-10" dirty="0">
                <a:solidFill>
                  <a:srgbClr val="332B2B"/>
                </a:solidFill>
                <a:latin typeface="Verdana"/>
                <a:cs typeface="Verdana"/>
              </a:rPr>
              <a:t>Gaurav</a:t>
            </a:r>
            <a:endParaRPr sz="1050">
              <a:latin typeface="Verdana"/>
              <a:cs typeface="Verdana"/>
            </a:endParaRPr>
          </a:p>
        </p:txBody>
      </p:sp>
      <p:sp>
        <p:nvSpPr>
          <p:cNvPr id="9" name="object 9"/>
          <p:cNvSpPr/>
          <p:nvPr/>
        </p:nvSpPr>
        <p:spPr>
          <a:xfrm>
            <a:off x="2697060" y="2476271"/>
            <a:ext cx="419100" cy="419100"/>
          </a:xfrm>
          <a:custGeom>
            <a:avLst/>
            <a:gdLst/>
            <a:ahLst/>
            <a:cxnLst/>
            <a:rect l="l" t="t" r="r" b="b"/>
            <a:pathLst>
              <a:path w="419100" h="419100">
                <a:moveTo>
                  <a:pt x="317754" y="97383"/>
                </a:moveTo>
                <a:lnTo>
                  <a:pt x="274866" y="97383"/>
                </a:lnTo>
                <a:lnTo>
                  <a:pt x="255765" y="101244"/>
                </a:lnTo>
                <a:lnTo>
                  <a:pt x="240144" y="111785"/>
                </a:lnTo>
                <a:lnTo>
                  <a:pt x="229603" y="127406"/>
                </a:lnTo>
                <a:lnTo>
                  <a:pt x="225742" y="146507"/>
                </a:lnTo>
                <a:lnTo>
                  <a:pt x="225742" y="203390"/>
                </a:lnTo>
                <a:lnTo>
                  <a:pt x="220205" y="208927"/>
                </a:lnTo>
                <a:lnTo>
                  <a:pt x="168922" y="208927"/>
                </a:lnTo>
                <a:lnTo>
                  <a:pt x="168922" y="244132"/>
                </a:lnTo>
                <a:lnTo>
                  <a:pt x="220205" y="244132"/>
                </a:lnTo>
                <a:lnTo>
                  <a:pt x="225742" y="249669"/>
                </a:lnTo>
                <a:lnTo>
                  <a:pt x="225742" y="418807"/>
                </a:lnTo>
                <a:lnTo>
                  <a:pt x="260934" y="418807"/>
                </a:lnTo>
                <a:lnTo>
                  <a:pt x="260934" y="249669"/>
                </a:lnTo>
                <a:lnTo>
                  <a:pt x="266471" y="244132"/>
                </a:lnTo>
                <a:lnTo>
                  <a:pt x="317754" y="244132"/>
                </a:lnTo>
                <a:lnTo>
                  <a:pt x="317754" y="208927"/>
                </a:lnTo>
                <a:lnTo>
                  <a:pt x="273304" y="208927"/>
                </a:lnTo>
                <a:lnTo>
                  <a:pt x="266471" y="208927"/>
                </a:lnTo>
                <a:lnTo>
                  <a:pt x="260934" y="203390"/>
                </a:lnTo>
                <a:lnTo>
                  <a:pt x="260934" y="138836"/>
                </a:lnTo>
                <a:lnTo>
                  <a:pt x="267182" y="132588"/>
                </a:lnTo>
                <a:lnTo>
                  <a:pt x="317754" y="132588"/>
                </a:lnTo>
                <a:lnTo>
                  <a:pt x="317754" y="97383"/>
                </a:lnTo>
                <a:close/>
              </a:path>
              <a:path w="419100" h="419100">
                <a:moveTo>
                  <a:pt x="418795" y="51003"/>
                </a:moveTo>
                <a:lnTo>
                  <a:pt x="414782" y="31165"/>
                </a:lnTo>
                <a:lnTo>
                  <a:pt x="403847" y="14960"/>
                </a:lnTo>
                <a:lnTo>
                  <a:pt x="387629" y="4013"/>
                </a:lnTo>
                <a:lnTo>
                  <a:pt x="367792" y="0"/>
                </a:lnTo>
                <a:lnTo>
                  <a:pt x="51003" y="0"/>
                </a:lnTo>
                <a:lnTo>
                  <a:pt x="31165" y="4013"/>
                </a:lnTo>
                <a:lnTo>
                  <a:pt x="14947" y="14960"/>
                </a:lnTo>
                <a:lnTo>
                  <a:pt x="4013" y="31165"/>
                </a:lnTo>
                <a:lnTo>
                  <a:pt x="0" y="51003"/>
                </a:lnTo>
                <a:lnTo>
                  <a:pt x="0" y="367792"/>
                </a:lnTo>
                <a:lnTo>
                  <a:pt x="4013" y="387629"/>
                </a:lnTo>
                <a:lnTo>
                  <a:pt x="14947" y="403847"/>
                </a:lnTo>
                <a:lnTo>
                  <a:pt x="31165" y="414782"/>
                </a:lnTo>
                <a:lnTo>
                  <a:pt x="51003" y="418807"/>
                </a:lnTo>
                <a:lnTo>
                  <a:pt x="201002" y="418807"/>
                </a:lnTo>
                <a:lnTo>
                  <a:pt x="201002" y="268859"/>
                </a:lnTo>
                <a:lnTo>
                  <a:pt x="149733" y="268859"/>
                </a:lnTo>
                <a:lnTo>
                  <a:pt x="144195" y="263321"/>
                </a:lnTo>
                <a:lnTo>
                  <a:pt x="144195" y="189738"/>
                </a:lnTo>
                <a:lnTo>
                  <a:pt x="149733" y="184200"/>
                </a:lnTo>
                <a:lnTo>
                  <a:pt x="201002" y="184200"/>
                </a:lnTo>
                <a:lnTo>
                  <a:pt x="201002" y="146507"/>
                </a:lnTo>
                <a:lnTo>
                  <a:pt x="206819" y="117792"/>
                </a:lnTo>
                <a:lnTo>
                  <a:pt x="222669" y="94310"/>
                </a:lnTo>
                <a:lnTo>
                  <a:pt x="246138" y="78460"/>
                </a:lnTo>
                <a:lnTo>
                  <a:pt x="274866" y="72656"/>
                </a:lnTo>
                <a:lnTo>
                  <a:pt x="336943" y="72656"/>
                </a:lnTo>
                <a:lnTo>
                  <a:pt x="342480" y="78193"/>
                </a:lnTo>
                <a:lnTo>
                  <a:pt x="342480" y="151777"/>
                </a:lnTo>
                <a:lnTo>
                  <a:pt x="336943" y="157314"/>
                </a:lnTo>
                <a:lnTo>
                  <a:pt x="285673" y="157314"/>
                </a:lnTo>
                <a:lnTo>
                  <a:pt x="285673" y="184200"/>
                </a:lnTo>
                <a:lnTo>
                  <a:pt x="336943" y="184200"/>
                </a:lnTo>
                <a:lnTo>
                  <a:pt x="342480" y="189738"/>
                </a:lnTo>
                <a:lnTo>
                  <a:pt x="342480" y="263321"/>
                </a:lnTo>
                <a:lnTo>
                  <a:pt x="336943" y="268859"/>
                </a:lnTo>
                <a:lnTo>
                  <a:pt x="285673" y="268859"/>
                </a:lnTo>
                <a:lnTo>
                  <a:pt x="285673" y="418807"/>
                </a:lnTo>
                <a:lnTo>
                  <a:pt x="367792" y="418807"/>
                </a:lnTo>
                <a:lnTo>
                  <a:pt x="387629" y="414782"/>
                </a:lnTo>
                <a:lnTo>
                  <a:pt x="403847" y="403847"/>
                </a:lnTo>
                <a:lnTo>
                  <a:pt x="414782" y="387629"/>
                </a:lnTo>
                <a:lnTo>
                  <a:pt x="418795" y="367792"/>
                </a:lnTo>
                <a:lnTo>
                  <a:pt x="418795" y="51003"/>
                </a:lnTo>
                <a:close/>
              </a:path>
            </a:pathLst>
          </a:custGeom>
          <a:solidFill>
            <a:srgbClr val="332B2B"/>
          </a:solidFill>
        </p:spPr>
        <p:txBody>
          <a:bodyPr wrap="square" lIns="0" tIns="0" rIns="0" bIns="0" rtlCol="0"/>
          <a:lstStyle/>
          <a:p>
            <a:endParaRPr/>
          </a:p>
        </p:txBody>
      </p:sp>
      <p:grpSp>
        <p:nvGrpSpPr>
          <p:cNvPr id="10" name="object 10"/>
          <p:cNvGrpSpPr/>
          <p:nvPr/>
        </p:nvGrpSpPr>
        <p:grpSpPr>
          <a:xfrm>
            <a:off x="3272393" y="2477618"/>
            <a:ext cx="419100" cy="419100"/>
            <a:chOff x="3272393" y="2477618"/>
            <a:chExt cx="419100" cy="419100"/>
          </a:xfrm>
        </p:grpSpPr>
        <p:sp>
          <p:nvSpPr>
            <p:cNvPr id="11" name="object 11"/>
            <p:cNvSpPr/>
            <p:nvPr/>
          </p:nvSpPr>
          <p:spPr>
            <a:xfrm>
              <a:off x="3346829" y="2552054"/>
              <a:ext cx="270510" cy="270510"/>
            </a:xfrm>
            <a:custGeom>
              <a:avLst/>
              <a:gdLst/>
              <a:ahLst/>
              <a:cxnLst/>
              <a:rect l="l" t="t" r="r" b="b"/>
              <a:pathLst>
                <a:path w="270510" h="270510">
                  <a:moveTo>
                    <a:pt x="233122" y="269931"/>
                  </a:moveTo>
                  <a:lnTo>
                    <a:pt x="36808" y="269931"/>
                  </a:lnTo>
                  <a:lnTo>
                    <a:pt x="22494" y="267033"/>
                  </a:lnTo>
                  <a:lnTo>
                    <a:pt x="10793" y="259137"/>
                  </a:lnTo>
                  <a:lnTo>
                    <a:pt x="2897" y="247436"/>
                  </a:lnTo>
                  <a:lnTo>
                    <a:pt x="0" y="233122"/>
                  </a:lnTo>
                  <a:lnTo>
                    <a:pt x="0" y="36808"/>
                  </a:lnTo>
                  <a:lnTo>
                    <a:pt x="2897" y="22494"/>
                  </a:lnTo>
                  <a:lnTo>
                    <a:pt x="10793" y="10793"/>
                  </a:lnTo>
                  <a:lnTo>
                    <a:pt x="22494" y="2897"/>
                  </a:lnTo>
                  <a:lnTo>
                    <a:pt x="36808" y="0"/>
                  </a:lnTo>
                  <a:lnTo>
                    <a:pt x="233122" y="0"/>
                  </a:lnTo>
                  <a:lnTo>
                    <a:pt x="247436" y="2897"/>
                  </a:lnTo>
                  <a:lnTo>
                    <a:pt x="259137" y="10793"/>
                  </a:lnTo>
                  <a:lnTo>
                    <a:pt x="267033" y="22494"/>
                  </a:lnTo>
                  <a:lnTo>
                    <a:pt x="267447" y="24539"/>
                  </a:lnTo>
                  <a:lnTo>
                    <a:pt x="220852" y="24539"/>
                  </a:lnTo>
                  <a:lnTo>
                    <a:pt x="211311" y="26471"/>
                  </a:lnTo>
                  <a:lnTo>
                    <a:pt x="203510" y="31735"/>
                  </a:lnTo>
                  <a:lnTo>
                    <a:pt x="198245" y="39536"/>
                  </a:lnTo>
                  <a:lnTo>
                    <a:pt x="196313" y="49078"/>
                  </a:lnTo>
                  <a:lnTo>
                    <a:pt x="134965" y="49078"/>
                  </a:lnTo>
                  <a:lnTo>
                    <a:pt x="101568" y="55839"/>
                  </a:lnTo>
                  <a:lnTo>
                    <a:pt x="74264" y="74264"/>
                  </a:lnTo>
                  <a:lnTo>
                    <a:pt x="55839" y="101568"/>
                  </a:lnTo>
                  <a:lnTo>
                    <a:pt x="49078" y="134965"/>
                  </a:lnTo>
                  <a:lnTo>
                    <a:pt x="55839" y="168362"/>
                  </a:lnTo>
                  <a:lnTo>
                    <a:pt x="74264" y="195666"/>
                  </a:lnTo>
                  <a:lnTo>
                    <a:pt x="101568" y="214092"/>
                  </a:lnTo>
                  <a:lnTo>
                    <a:pt x="134965" y="220852"/>
                  </a:lnTo>
                  <a:lnTo>
                    <a:pt x="269931" y="220852"/>
                  </a:lnTo>
                  <a:lnTo>
                    <a:pt x="269931" y="233122"/>
                  </a:lnTo>
                  <a:lnTo>
                    <a:pt x="267033" y="247436"/>
                  </a:lnTo>
                  <a:lnTo>
                    <a:pt x="259137" y="259137"/>
                  </a:lnTo>
                  <a:lnTo>
                    <a:pt x="247436" y="267033"/>
                  </a:lnTo>
                  <a:lnTo>
                    <a:pt x="233122" y="269931"/>
                  </a:lnTo>
                  <a:close/>
                </a:path>
                <a:path w="270510" h="270510">
                  <a:moveTo>
                    <a:pt x="269931" y="73617"/>
                  </a:moveTo>
                  <a:lnTo>
                    <a:pt x="220852" y="73617"/>
                  </a:lnTo>
                  <a:lnTo>
                    <a:pt x="230394" y="71685"/>
                  </a:lnTo>
                  <a:lnTo>
                    <a:pt x="238195" y="66421"/>
                  </a:lnTo>
                  <a:lnTo>
                    <a:pt x="243460" y="58619"/>
                  </a:lnTo>
                  <a:lnTo>
                    <a:pt x="245392" y="49078"/>
                  </a:lnTo>
                  <a:lnTo>
                    <a:pt x="243460" y="39536"/>
                  </a:lnTo>
                  <a:lnTo>
                    <a:pt x="238195" y="31735"/>
                  </a:lnTo>
                  <a:lnTo>
                    <a:pt x="230394" y="26471"/>
                  </a:lnTo>
                  <a:lnTo>
                    <a:pt x="220852" y="24539"/>
                  </a:lnTo>
                  <a:lnTo>
                    <a:pt x="267447" y="24539"/>
                  </a:lnTo>
                  <a:lnTo>
                    <a:pt x="269931" y="36808"/>
                  </a:lnTo>
                  <a:lnTo>
                    <a:pt x="269931" y="73617"/>
                  </a:lnTo>
                  <a:close/>
                </a:path>
                <a:path w="270510" h="270510">
                  <a:moveTo>
                    <a:pt x="269931" y="220852"/>
                  </a:moveTo>
                  <a:lnTo>
                    <a:pt x="134965" y="220852"/>
                  </a:lnTo>
                  <a:lnTo>
                    <a:pt x="168362" y="214092"/>
                  </a:lnTo>
                  <a:lnTo>
                    <a:pt x="195666" y="195666"/>
                  </a:lnTo>
                  <a:lnTo>
                    <a:pt x="214092" y="168362"/>
                  </a:lnTo>
                  <a:lnTo>
                    <a:pt x="220852" y="134965"/>
                  </a:lnTo>
                  <a:lnTo>
                    <a:pt x="214092" y="101568"/>
                  </a:lnTo>
                  <a:lnTo>
                    <a:pt x="195666" y="74264"/>
                  </a:lnTo>
                  <a:lnTo>
                    <a:pt x="168362" y="55839"/>
                  </a:lnTo>
                  <a:lnTo>
                    <a:pt x="134965" y="49078"/>
                  </a:lnTo>
                  <a:lnTo>
                    <a:pt x="196313" y="49078"/>
                  </a:lnTo>
                  <a:lnTo>
                    <a:pt x="198245" y="58619"/>
                  </a:lnTo>
                  <a:lnTo>
                    <a:pt x="203510" y="66421"/>
                  </a:lnTo>
                  <a:lnTo>
                    <a:pt x="211311" y="71685"/>
                  </a:lnTo>
                  <a:lnTo>
                    <a:pt x="220852" y="73617"/>
                  </a:lnTo>
                  <a:lnTo>
                    <a:pt x="269931" y="73617"/>
                  </a:lnTo>
                  <a:lnTo>
                    <a:pt x="269931" y="220852"/>
                  </a:lnTo>
                  <a:close/>
                </a:path>
              </a:pathLst>
            </a:custGeom>
            <a:solidFill>
              <a:srgbClr val="332B2B"/>
            </a:solidFill>
          </p:spPr>
          <p:txBody>
            <a:bodyPr wrap="square" lIns="0" tIns="0" rIns="0" bIns="0" rtlCol="0"/>
            <a:lstStyle/>
            <a:p>
              <a:endParaRPr/>
            </a:p>
          </p:txBody>
        </p:sp>
        <p:pic>
          <p:nvPicPr>
            <p:cNvPr id="12" name="object 12"/>
            <p:cNvPicPr/>
            <p:nvPr/>
          </p:nvPicPr>
          <p:blipFill>
            <a:blip r:embed="rId2" cstate="print"/>
            <a:stretch>
              <a:fillRect/>
            </a:stretch>
          </p:blipFill>
          <p:spPr>
            <a:xfrm>
              <a:off x="3420446" y="2625671"/>
              <a:ext cx="122696" cy="122696"/>
            </a:xfrm>
            <a:prstGeom prst="rect">
              <a:avLst/>
            </a:prstGeom>
          </p:spPr>
        </p:pic>
        <p:sp>
          <p:nvSpPr>
            <p:cNvPr id="13" name="object 13"/>
            <p:cNvSpPr/>
            <p:nvPr/>
          </p:nvSpPr>
          <p:spPr>
            <a:xfrm>
              <a:off x="3272393" y="2477618"/>
              <a:ext cx="419100" cy="419100"/>
            </a:xfrm>
            <a:custGeom>
              <a:avLst/>
              <a:gdLst/>
              <a:ahLst/>
              <a:cxnLst/>
              <a:rect l="l" t="t" r="r" b="b"/>
              <a:pathLst>
                <a:path w="419100" h="419100">
                  <a:moveTo>
                    <a:pt x="356636" y="418802"/>
                  </a:moveTo>
                  <a:lnTo>
                    <a:pt x="62165" y="418802"/>
                  </a:lnTo>
                  <a:lnTo>
                    <a:pt x="38182" y="413845"/>
                  </a:lnTo>
                  <a:lnTo>
                    <a:pt x="18398" y="400403"/>
                  </a:lnTo>
                  <a:lnTo>
                    <a:pt x="4956" y="380619"/>
                  </a:lnTo>
                  <a:lnTo>
                    <a:pt x="0" y="356636"/>
                  </a:lnTo>
                  <a:lnTo>
                    <a:pt x="0" y="62165"/>
                  </a:lnTo>
                  <a:lnTo>
                    <a:pt x="4956" y="38182"/>
                  </a:lnTo>
                  <a:lnTo>
                    <a:pt x="18398" y="18398"/>
                  </a:lnTo>
                  <a:lnTo>
                    <a:pt x="38182" y="4956"/>
                  </a:lnTo>
                  <a:lnTo>
                    <a:pt x="62165" y="0"/>
                  </a:lnTo>
                  <a:lnTo>
                    <a:pt x="356636" y="0"/>
                  </a:lnTo>
                  <a:lnTo>
                    <a:pt x="380619" y="4956"/>
                  </a:lnTo>
                  <a:lnTo>
                    <a:pt x="400403" y="18398"/>
                  </a:lnTo>
                  <a:lnTo>
                    <a:pt x="413845" y="38182"/>
                  </a:lnTo>
                  <a:lnTo>
                    <a:pt x="416266" y="49896"/>
                  </a:lnTo>
                  <a:lnTo>
                    <a:pt x="111244" y="49896"/>
                  </a:lnTo>
                  <a:lnTo>
                    <a:pt x="87389" y="54725"/>
                  </a:lnTo>
                  <a:lnTo>
                    <a:pt x="67886" y="67886"/>
                  </a:lnTo>
                  <a:lnTo>
                    <a:pt x="54725" y="87389"/>
                  </a:lnTo>
                  <a:lnTo>
                    <a:pt x="49896" y="111244"/>
                  </a:lnTo>
                  <a:lnTo>
                    <a:pt x="49896" y="307558"/>
                  </a:lnTo>
                  <a:lnTo>
                    <a:pt x="54725" y="331413"/>
                  </a:lnTo>
                  <a:lnTo>
                    <a:pt x="67886" y="350916"/>
                  </a:lnTo>
                  <a:lnTo>
                    <a:pt x="87389" y="364077"/>
                  </a:lnTo>
                  <a:lnTo>
                    <a:pt x="111244" y="368906"/>
                  </a:lnTo>
                  <a:lnTo>
                    <a:pt x="416266" y="368906"/>
                  </a:lnTo>
                  <a:lnTo>
                    <a:pt x="413845" y="380619"/>
                  </a:lnTo>
                  <a:lnTo>
                    <a:pt x="400403" y="400403"/>
                  </a:lnTo>
                  <a:lnTo>
                    <a:pt x="380619" y="413845"/>
                  </a:lnTo>
                  <a:lnTo>
                    <a:pt x="356636" y="418802"/>
                  </a:lnTo>
                  <a:close/>
                </a:path>
                <a:path w="419100" h="419100">
                  <a:moveTo>
                    <a:pt x="416266" y="368906"/>
                  </a:moveTo>
                  <a:lnTo>
                    <a:pt x="307558" y="368906"/>
                  </a:lnTo>
                  <a:lnTo>
                    <a:pt x="331413" y="364077"/>
                  </a:lnTo>
                  <a:lnTo>
                    <a:pt x="350916" y="350916"/>
                  </a:lnTo>
                  <a:lnTo>
                    <a:pt x="364077" y="331413"/>
                  </a:lnTo>
                  <a:lnTo>
                    <a:pt x="368906" y="307558"/>
                  </a:lnTo>
                  <a:lnTo>
                    <a:pt x="368906" y="111244"/>
                  </a:lnTo>
                  <a:lnTo>
                    <a:pt x="364077" y="87389"/>
                  </a:lnTo>
                  <a:lnTo>
                    <a:pt x="350916" y="67886"/>
                  </a:lnTo>
                  <a:lnTo>
                    <a:pt x="331413" y="54725"/>
                  </a:lnTo>
                  <a:lnTo>
                    <a:pt x="307558" y="49896"/>
                  </a:lnTo>
                  <a:lnTo>
                    <a:pt x="416266" y="49896"/>
                  </a:lnTo>
                  <a:lnTo>
                    <a:pt x="418802" y="62165"/>
                  </a:lnTo>
                  <a:lnTo>
                    <a:pt x="418802" y="356636"/>
                  </a:lnTo>
                  <a:lnTo>
                    <a:pt x="416266" y="368906"/>
                  </a:lnTo>
                  <a:close/>
                </a:path>
              </a:pathLst>
            </a:custGeom>
            <a:solidFill>
              <a:srgbClr val="332B2B"/>
            </a:solidFill>
          </p:spPr>
          <p:txBody>
            <a:bodyPr wrap="square" lIns="0" tIns="0" rIns="0" bIns="0" rtlCol="0"/>
            <a:lstStyle/>
            <a:p>
              <a:endParaRPr/>
            </a:p>
          </p:txBody>
        </p:sp>
      </p:grpSp>
      <p:grpSp>
        <p:nvGrpSpPr>
          <p:cNvPr id="14" name="object 14"/>
          <p:cNvGrpSpPr/>
          <p:nvPr/>
        </p:nvGrpSpPr>
        <p:grpSpPr>
          <a:xfrm>
            <a:off x="3847612" y="2477722"/>
            <a:ext cx="419100" cy="419100"/>
            <a:chOff x="3847612" y="2477722"/>
            <a:chExt cx="419100" cy="419100"/>
          </a:xfrm>
        </p:grpSpPr>
        <p:sp>
          <p:nvSpPr>
            <p:cNvPr id="15" name="object 15"/>
            <p:cNvSpPr/>
            <p:nvPr/>
          </p:nvSpPr>
          <p:spPr>
            <a:xfrm>
              <a:off x="3847604" y="2477731"/>
              <a:ext cx="419100" cy="419100"/>
            </a:xfrm>
            <a:custGeom>
              <a:avLst/>
              <a:gdLst/>
              <a:ahLst/>
              <a:cxnLst/>
              <a:rect l="l" t="t" r="r" b="b"/>
              <a:pathLst>
                <a:path w="419100" h="419100">
                  <a:moveTo>
                    <a:pt x="111252" y="79933"/>
                  </a:moveTo>
                  <a:lnTo>
                    <a:pt x="105740" y="74434"/>
                  </a:lnTo>
                  <a:lnTo>
                    <a:pt x="98971" y="74434"/>
                  </a:lnTo>
                  <a:lnTo>
                    <a:pt x="92202" y="74434"/>
                  </a:lnTo>
                  <a:lnTo>
                    <a:pt x="86702" y="79933"/>
                  </a:lnTo>
                  <a:lnTo>
                    <a:pt x="86702" y="93472"/>
                  </a:lnTo>
                  <a:lnTo>
                    <a:pt x="92202" y="98971"/>
                  </a:lnTo>
                  <a:lnTo>
                    <a:pt x="105740" y="98971"/>
                  </a:lnTo>
                  <a:lnTo>
                    <a:pt x="111252" y="93472"/>
                  </a:lnTo>
                  <a:lnTo>
                    <a:pt x="111252" y="79933"/>
                  </a:lnTo>
                  <a:close/>
                </a:path>
                <a:path w="419100" h="419100">
                  <a:moveTo>
                    <a:pt x="418807" y="62166"/>
                  </a:moveTo>
                  <a:lnTo>
                    <a:pt x="416267" y="49898"/>
                  </a:lnTo>
                  <a:lnTo>
                    <a:pt x="413842" y="38176"/>
                  </a:lnTo>
                  <a:lnTo>
                    <a:pt x="400405" y="18389"/>
                  </a:lnTo>
                  <a:lnTo>
                    <a:pt x="380619" y="4953"/>
                  </a:lnTo>
                  <a:lnTo>
                    <a:pt x="356641" y="0"/>
                  </a:lnTo>
                  <a:lnTo>
                    <a:pt x="356641" y="224574"/>
                  </a:lnTo>
                  <a:lnTo>
                    <a:pt x="356641" y="363410"/>
                  </a:lnTo>
                  <a:lnTo>
                    <a:pt x="351142" y="368896"/>
                  </a:lnTo>
                  <a:lnTo>
                    <a:pt x="288505" y="368896"/>
                  </a:lnTo>
                  <a:lnTo>
                    <a:pt x="283019" y="363410"/>
                  </a:lnTo>
                  <a:lnTo>
                    <a:pt x="283019" y="246202"/>
                  </a:lnTo>
                  <a:lnTo>
                    <a:pt x="281089" y="236664"/>
                  </a:lnTo>
                  <a:lnTo>
                    <a:pt x="275818" y="228866"/>
                  </a:lnTo>
                  <a:lnTo>
                    <a:pt x="268020" y="223596"/>
                  </a:lnTo>
                  <a:lnTo>
                    <a:pt x="258483" y="221665"/>
                  </a:lnTo>
                  <a:lnTo>
                    <a:pt x="248945" y="223596"/>
                  </a:lnTo>
                  <a:lnTo>
                    <a:pt x="241134" y="228866"/>
                  </a:lnTo>
                  <a:lnTo>
                    <a:pt x="235877" y="236664"/>
                  </a:lnTo>
                  <a:lnTo>
                    <a:pt x="233946" y="246202"/>
                  </a:lnTo>
                  <a:lnTo>
                    <a:pt x="233946" y="363410"/>
                  </a:lnTo>
                  <a:lnTo>
                    <a:pt x="228447" y="368896"/>
                  </a:lnTo>
                  <a:lnTo>
                    <a:pt x="165811" y="368896"/>
                  </a:lnTo>
                  <a:lnTo>
                    <a:pt x="160324" y="363410"/>
                  </a:lnTo>
                  <a:lnTo>
                    <a:pt x="160324" y="153543"/>
                  </a:lnTo>
                  <a:lnTo>
                    <a:pt x="165811" y="148043"/>
                  </a:lnTo>
                  <a:lnTo>
                    <a:pt x="227965" y="148043"/>
                  </a:lnTo>
                  <a:lnTo>
                    <a:pt x="233146" y="152793"/>
                  </a:lnTo>
                  <a:lnTo>
                    <a:pt x="233857" y="158889"/>
                  </a:lnTo>
                  <a:lnTo>
                    <a:pt x="246926" y="152831"/>
                  </a:lnTo>
                  <a:lnTo>
                    <a:pt x="261073" y="149047"/>
                  </a:lnTo>
                  <a:lnTo>
                    <a:pt x="271754" y="148043"/>
                  </a:lnTo>
                  <a:lnTo>
                    <a:pt x="275869" y="147662"/>
                  </a:lnTo>
                  <a:lnTo>
                    <a:pt x="290893" y="148805"/>
                  </a:lnTo>
                  <a:lnTo>
                    <a:pt x="317995" y="158229"/>
                  </a:lnTo>
                  <a:lnTo>
                    <a:pt x="338721" y="175387"/>
                  </a:lnTo>
                  <a:lnTo>
                    <a:pt x="351980" y="198208"/>
                  </a:lnTo>
                  <a:lnTo>
                    <a:pt x="356641" y="224574"/>
                  </a:lnTo>
                  <a:lnTo>
                    <a:pt x="356641" y="0"/>
                  </a:lnTo>
                  <a:lnTo>
                    <a:pt x="135788" y="0"/>
                  </a:lnTo>
                  <a:lnTo>
                    <a:pt x="135788" y="86702"/>
                  </a:lnTo>
                  <a:lnTo>
                    <a:pt x="135788" y="153543"/>
                  </a:lnTo>
                  <a:lnTo>
                    <a:pt x="135788" y="363410"/>
                  </a:lnTo>
                  <a:lnTo>
                    <a:pt x="130289" y="368896"/>
                  </a:lnTo>
                  <a:lnTo>
                    <a:pt x="67652" y="368896"/>
                  </a:lnTo>
                  <a:lnTo>
                    <a:pt x="62166" y="363410"/>
                  </a:lnTo>
                  <a:lnTo>
                    <a:pt x="62166" y="153543"/>
                  </a:lnTo>
                  <a:lnTo>
                    <a:pt x="67652" y="148043"/>
                  </a:lnTo>
                  <a:lnTo>
                    <a:pt x="130289" y="148043"/>
                  </a:lnTo>
                  <a:lnTo>
                    <a:pt x="135788" y="153543"/>
                  </a:lnTo>
                  <a:lnTo>
                    <a:pt x="135788" y="86702"/>
                  </a:lnTo>
                  <a:lnTo>
                    <a:pt x="132892" y="101015"/>
                  </a:lnTo>
                  <a:lnTo>
                    <a:pt x="124993" y="112712"/>
                  </a:lnTo>
                  <a:lnTo>
                    <a:pt x="113284" y="120611"/>
                  </a:lnTo>
                  <a:lnTo>
                    <a:pt x="98971" y="123507"/>
                  </a:lnTo>
                  <a:lnTo>
                    <a:pt x="84658" y="120611"/>
                  </a:lnTo>
                  <a:lnTo>
                    <a:pt x="72961" y="112712"/>
                  </a:lnTo>
                  <a:lnTo>
                    <a:pt x="65062" y="101015"/>
                  </a:lnTo>
                  <a:lnTo>
                    <a:pt x="62166" y="86702"/>
                  </a:lnTo>
                  <a:lnTo>
                    <a:pt x="65062" y="72390"/>
                  </a:lnTo>
                  <a:lnTo>
                    <a:pt x="72961" y="60680"/>
                  </a:lnTo>
                  <a:lnTo>
                    <a:pt x="84658" y="52793"/>
                  </a:lnTo>
                  <a:lnTo>
                    <a:pt x="98971" y="49898"/>
                  </a:lnTo>
                  <a:lnTo>
                    <a:pt x="113284" y="52793"/>
                  </a:lnTo>
                  <a:lnTo>
                    <a:pt x="124993" y="60680"/>
                  </a:lnTo>
                  <a:lnTo>
                    <a:pt x="132892" y="72390"/>
                  </a:lnTo>
                  <a:lnTo>
                    <a:pt x="135788" y="86702"/>
                  </a:lnTo>
                  <a:lnTo>
                    <a:pt x="135788" y="0"/>
                  </a:lnTo>
                  <a:lnTo>
                    <a:pt x="62166" y="0"/>
                  </a:lnTo>
                  <a:lnTo>
                    <a:pt x="38188" y="4953"/>
                  </a:lnTo>
                  <a:lnTo>
                    <a:pt x="18402" y="18389"/>
                  </a:lnTo>
                  <a:lnTo>
                    <a:pt x="4953" y="38176"/>
                  </a:lnTo>
                  <a:lnTo>
                    <a:pt x="0" y="62166"/>
                  </a:lnTo>
                  <a:lnTo>
                    <a:pt x="0" y="356628"/>
                  </a:lnTo>
                  <a:lnTo>
                    <a:pt x="4953" y="380619"/>
                  </a:lnTo>
                  <a:lnTo>
                    <a:pt x="18402" y="400405"/>
                  </a:lnTo>
                  <a:lnTo>
                    <a:pt x="38188" y="413842"/>
                  </a:lnTo>
                  <a:lnTo>
                    <a:pt x="62166" y="418795"/>
                  </a:lnTo>
                  <a:lnTo>
                    <a:pt x="356641" y="418795"/>
                  </a:lnTo>
                  <a:lnTo>
                    <a:pt x="380619" y="413842"/>
                  </a:lnTo>
                  <a:lnTo>
                    <a:pt x="400405" y="400405"/>
                  </a:lnTo>
                  <a:lnTo>
                    <a:pt x="413842" y="380619"/>
                  </a:lnTo>
                  <a:lnTo>
                    <a:pt x="416267" y="368896"/>
                  </a:lnTo>
                  <a:lnTo>
                    <a:pt x="418807" y="356628"/>
                  </a:lnTo>
                  <a:lnTo>
                    <a:pt x="418807" y="147662"/>
                  </a:lnTo>
                  <a:lnTo>
                    <a:pt x="418807" y="123507"/>
                  </a:lnTo>
                  <a:lnTo>
                    <a:pt x="418807" y="62166"/>
                  </a:lnTo>
                  <a:close/>
                </a:path>
              </a:pathLst>
            </a:custGeom>
            <a:solidFill>
              <a:srgbClr val="332B2B"/>
            </a:solidFill>
          </p:spPr>
          <p:txBody>
            <a:bodyPr wrap="square" lIns="0" tIns="0" rIns="0" bIns="0" rtlCol="0"/>
            <a:lstStyle/>
            <a:p>
              <a:endParaRPr/>
            </a:p>
          </p:txBody>
        </p:sp>
        <p:pic>
          <p:nvPicPr>
            <p:cNvPr id="16" name="object 16"/>
            <p:cNvPicPr/>
            <p:nvPr/>
          </p:nvPicPr>
          <p:blipFill>
            <a:blip r:embed="rId3" cstate="print"/>
            <a:stretch>
              <a:fillRect/>
            </a:stretch>
          </p:blipFill>
          <p:spPr>
            <a:xfrm>
              <a:off x="4032474" y="2650052"/>
              <a:ext cx="147235" cy="172036"/>
            </a:xfrm>
            <a:prstGeom prst="rect">
              <a:avLst/>
            </a:prstGeom>
          </p:spPr>
        </p:pic>
        <p:sp>
          <p:nvSpPr>
            <p:cNvPr id="17" name="object 17"/>
            <p:cNvSpPr/>
            <p:nvPr/>
          </p:nvSpPr>
          <p:spPr>
            <a:xfrm>
              <a:off x="3934317" y="2650314"/>
              <a:ext cx="24765" cy="172085"/>
            </a:xfrm>
            <a:custGeom>
              <a:avLst/>
              <a:gdLst/>
              <a:ahLst/>
              <a:cxnLst/>
              <a:rect l="l" t="t" r="r" b="b"/>
              <a:pathLst>
                <a:path w="24764" h="172085">
                  <a:moveTo>
                    <a:pt x="24539" y="171774"/>
                  </a:moveTo>
                  <a:lnTo>
                    <a:pt x="0" y="171774"/>
                  </a:lnTo>
                  <a:lnTo>
                    <a:pt x="0" y="0"/>
                  </a:lnTo>
                  <a:lnTo>
                    <a:pt x="24539" y="0"/>
                  </a:lnTo>
                  <a:lnTo>
                    <a:pt x="24539" y="171774"/>
                  </a:lnTo>
                  <a:close/>
                </a:path>
              </a:pathLst>
            </a:custGeom>
            <a:solidFill>
              <a:srgbClr val="332B2B"/>
            </a:solidFill>
          </p:spPr>
          <p:txBody>
            <a:bodyPr wrap="square" lIns="0" tIns="0" rIns="0" bIns="0" rtlCol="0"/>
            <a:lstStyle/>
            <a:p>
              <a:endParaRPr/>
            </a:p>
          </p:txBody>
        </p:sp>
      </p:grpSp>
      <p:pic>
        <p:nvPicPr>
          <p:cNvPr id="19" name="Picture 18">
            <a:extLst>
              <a:ext uri="{FF2B5EF4-FFF2-40B4-BE49-F238E27FC236}">
                <a16:creationId xmlns:a16="http://schemas.microsoft.com/office/drawing/2014/main" id="{8A2C9E24-BC38-34C1-8410-6F2C1684C39F}"/>
              </a:ext>
            </a:extLst>
          </p:cNvPr>
          <p:cNvPicPr>
            <a:picLocks noChangeAspect="1"/>
          </p:cNvPicPr>
          <p:nvPr/>
        </p:nvPicPr>
        <p:blipFill>
          <a:blip r:embed="rId4"/>
          <a:stretch>
            <a:fillRect/>
          </a:stretch>
        </p:blipFill>
        <p:spPr>
          <a:xfrm>
            <a:off x="4623959" y="1114613"/>
            <a:ext cx="1219200"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remove" nodeType="clickEffect">
                                  <p:stCondLst>
                                    <p:cond delay="0"/>
                                  </p:stCondLst>
                                  <p:childTnLst>
                                    <p:animRot by="21600000">
                                      <p:cBhvr>
                                        <p:cTn id="6" dur="5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4136" y="969962"/>
            <a:ext cx="1990725" cy="1990725"/>
          </a:xfrm>
          <a:prstGeom prst="rect">
            <a:avLst/>
          </a:prstGeom>
        </p:spPr>
      </p:pic>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sp>
        <p:nvSpPr>
          <p:cNvPr id="4" name="object 4"/>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5" name="object 5"/>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txBox="1"/>
          <p:nvPr/>
        </p:nvSpPr>
        <p:spPr>
          <a:xfrm>
            <a:off x="2647950" y="989110"/>
            <a:ext cx="3107334" cy="981865"/>
          </a:xfrm>
          <a:prstGeom prst="rect">
            <a:avLst/>
          </a:prstGeom>
        </p:spPr>
        <p:txBody>
          <a:bodyPr vert="horz" wrap="square" lIns="0" tIns="10795" rIns="0" bIns="0" rtlCol="0">
            <a:spAutoFit/>
          </a:bodyPr>
          <a:lstStyle/>
          <a:p>
            <a:pPr marL="12700" marR="5080">
              <a:lnSpc>
                <a:spcPct val="101200"/>
              </a:lnSpc>
              <a:spcBef>
                <a:spcPts val="85"/>
              </a:spcBef>
            </a:pPr>
            <a:r>
              <a:rPr sz="1050" dirty="0">
                <a:solidFill>
                  <a:srgbClr val="332B2B"/>
                </a:solidFill>
                <a:latin typeface="Verdana"/>
                <a:cs typeface="Verdana"/>
              </a:rPr>
              <a:t>Revolutionizing</a:t>
            </a:r>
            <a:r>
              <a:rPr sz="1050" spc="-25" dirty="0">
                <a:solidFill>
                  <a:srgbClr val="332B2B"/>
                </a:solidFill>
                <a:latin typeface="Verdana"/>
                <a:cs typeface="Verdana"/>
              </a:rPr>
              <a:t> </a:t>
            </a:r>
            <a:r>
              <a:rPr sz="1050" dirty="0">
                <a:solidFill>
                  <a:srgbClr val="332B2B"/>
                </a:solidFill>
                <a:latin typeface="Verdana"/>
                <a:cs typeface="Verdana"/>
              </a:rPr>
              <a:t>healthcare</a:t>
            </a:r>
            <a:r>
              <a:rPr sz="1050" spc="-20" dirty="0">
                <a:solidFill>
                  <a:srgbClr val="332B2B"/>
                </a:solidFill>
                <a:latin typeface="Verdana"/>
                <a:cs typeface="Verdana"/>
              </a:rPr>
              <a:t> </a:t>
            </a:r>
            <a:r>
              <a:rPr sz="1050" spc="-10" dirty="0">
                <a:solidFill>
                  <a:srgbClr val="332B2B"/>
                </a:solidFill>
                <a:latin typeface="Verdana"/>
                <a:cs typeface="Verdana"/>
              </a:rPr>
              <a:t>delivery </a:t>
            </a:r>
            <a:r>
              <a:rPr sz="1050" dirty="0">
                <a:solidFill>
                  <a:srgbClr val="332B2B"/>
                </a:solidFill>
                <a:latin typeface="Verdana"/>
                <a:cs typeface="Verdana"/>
              </a:rPr>
              <a:t>through</a:t>
            </a:r>
            <a:r>
              <a:rPr sz="1050" spc="-35" dirty="0">
                <a:solidFill>
                  <a:srgbClr val="332B2B"/>
                </a:solidFill>
                <a:latin typeface="Verdana"/>
                <a:cs typeface="Verdana"/>
              </a:rPr>
              <a:t> </a:t>
            </a:r>
            <a:r>
              <a:rPr sz="1050" dirty="0">
                <a:solidFill>
                  <a:srgbClr val="332B2B"/>
                </a:solidFill>
                <a:latin typeface="Verdana"/>
                <a:cs typeface="Verdana"/>
              </a:rPr>
              <a:t>the</a:t>
            </a:r>
            <a:r>
              <a:rPr sz="1050" spc="-30" dirty="0">
                <a:solidFill>
                  <a:srgbClr val="332B2B"/>
                </a:solidFill>
                <a:latin typeface="Verdana"/>
                <a:cs typeface="Verdana"/>
              </a:rPr>
              <a:t> </a:t>
            </a:r>
            <a:r>
              <a:rPr sz="1050" spc="-10" dirty="0">
                <a:solidFill>
                  <a:srgbClr val="332B2B"/>
                </a:solidFill>
                <a:latin typeface="Verdana"/>
                <a:cs typeface="Verdana"/>
              </a:rPr>
              <a:t>use</a:t>
            </a:r>
            <a:r>
              <a:rPr sz="1050" spc="-30" dirty="0">
                <a:solidFill>
                  <a:srgbClr val="332B2B"/>
                </a:solidFill>
                <a:latin typeface="Verdana"/>
                <a:cs typeface="Verdana"/>
              </a:rPr>
              <a:t> </a:t>
            </a:r>
            <a:r>
              <a:rPr sz="1050" spc="-10" dirty="0">
                <a:solidFill>
                  <a:srgbClr val="332B2B"/>
                </a:solidFill>
                <a:latin typeface="Verdana"/>
                <a:cs typeface="Verdana"/>
              </a:rPr>
              <a:t>of</a:t>
            </a:r>
            <a:r>
              <a:rPr sz="1050" spc="-30" dirty="0">
                <a:solidFill>
                  <a:srgbClr val="332B2B"/>
                </a:solidFill>
                <a:latin typeface="Verdana"/>
                <a:cs typeface="Verdana"/>
              </a:rPr>
              <a:t> </a:t>
            </a:r>
            <a:r>
              <a:rPr sz="1050" dirty="0">
                <a:solidFill>
                  <a:srgbClr val="332B2B"/>
                </a:solidFill>
                <a:latin typeface="Verdana"/>
                <a:cs typeface="Verdana"/>
              </a:rPr>
              <a:t>medical</a:t>
            </a:r>
            <a:r>
              <a:rPr sz="1050" spc="-30" dirty="0">
                <a:solidFill>
                  <a:srgbClr val="332B2B"/>
                </a:solidFill>
                <a:latin typeface="Verdana"/>
                <a:cs typeface="Verdana"/>
              </a:rPr>
              <a:t> </a:t>
            </a:r>
            <a:r>
              <a:rPr sz="1050" dirty="0">
                <a:solidFill>
                  <a:srgbClr val="332B2B"/>
                </a:solidFill>
                <a:latin typeface="Verdana"/>
                <a:cs typeface="Verdana"/>
              </a:rPr>
              <a:t>drones</a:t>
            </a:r>
            <a:r>
              <a:rPr sz="1050" spc="-30" dirty="0">
                <a:solidFill>
                  <a:srgbClr val="332B2B"/>
                </a:solidFill>
                <a:latin typeface="Verdana"/>
                <a:cs typeface="Verdana"/>
              </a:rPr>
              <a:t> </a:t>
            </a:r>
            <a:r>
              <a:rPr sz="1050" spc="-10" dirty="0">
                <a:solidFill>
                  <a:srgbClr val="332B2B"/>
                </a:solidFill>
                <a:latin typeface="Verdana"/>
                <a:cs typeface="Verdana"/>
              </a:rPr>
              <a:t>has</a:t>
            </a:r>
            <a:r>
              <a:rPr sz="1050" spc="-30" dirty="0">
                <a:solidFill>
                  <a:srgbClr val="332B2B"/>
                </a:solidFill>
                <a:latin typeface="Verdana"/>
                <a:cs typeface="Verdana"/>
              </a:rPr>
              <a:t> </a:t>
            </a:r>
            <a:r>
              <a:rPr sz="1050" spc="-25" dirty="0">
                <a:solidFill>
                  <a:srgbClr val="332B2B"/>
                </a:solidFill>
                <a:latin typeface="Verdana"/>
                <a:cs typeface="Verdana"/>
              </a:rPr>
              <a:t>the </a:t>
            </a:r>
            <a:r>
              <a:rPr sz="1050" dirty="0">
                <a:solidFill>
                  <a:srgbClr val="332B2B"/>
                </a:solidFill>
                <a:latin typeface="Verdana"/>
                <a:cs typeface="Verdana"/>
              </a:rPr>
              <a:t>potential</a:t>
            </a:r>
            <a:r>
              <a:rPr sz="1050" spc="-75" dirty="0">
                <a:solidFill>
                  <a:srgbClr val="332B2B"/>
                </a:solidFill>
                <a:latin typeface="Verdana"/>
                <a:cs typeface="Verdana"/>
              </a:rPr>
              <a:t> </a:t>
            </a:r>
            <a:r>
              <a:rPr sz="1050" dirty="0">
                <a:solidFill>
                  <a:srgbClr val="332B2B"/>
                </a:solidFill>
                <a:latin typeface="Verdana"/>
                <a:cs typeface="Verdana"/>
              </a:rPr>
              <a:t>to</a:t>
            </a:r>
            <a:r>
              <a:rPr sz="1050" spc="-70" dirty="0">
                <a:solidFill>
                  <a:srgbClr val="332B2B"/>
                </a:solidFill>
                <a:latin typeface="Verdana"/>
                <a:cs typeface="Verdana"/>
              </a:rPr>
              <a:t> </a:t>
            </a:r>
            <a:r>
              <a:rPr sz="1050" dirty="0">
                <a:solidFill>
                  <a:srgbClr val="332B2B"/>
                </a:solidFill>
                <a:latin typeface="Verdana"/>
                <a:cs typeface="Verdana"/>
              </a:rPr>
              <a:t>improve</a:t>
            </a:r>
            <a:r>
              <a:rPr sz="1050" spc="-70" dirty="0">
                <a:solidFill>
                  <a:srgbClr val="332B2B"/>
                </a:solidFill>
                <a:latin typeface="Verdana"/>
                <a:cs typeface="Verdana"/>
              </a:rPr>
              <a:t> </a:t>
            </a:r>
            <a:r>
              <a:rPr sz="1050" spc="-10" dirty="0">
                <a:solidFill>
                  <a:srgbClr val="332B2B"/>
                </a:solidFill>
                <a:latin typeface="Verdana"/>
                <a:cs typeface="Verdana"/>
              </a:rPr>
              <a:t>access</a:t>
            </a:r>
            <a:r>
              <a:rPr sz="1050" spc="-70" dirty="0">
                <a:solidFill>
                  <a:srgbClr val="332B2B"/>
                </a:solidFill>
                <a:latin typeface="Verdana"/>
                <a:cs typeface="Verdana"/>
              </a:rPr>
              <a:t> </a:t>
            </a:r>
            <a:r>
              <a:rPr sz="1050" dirty="0">
                <a:solidFill>
                  <a:srgbClr val="332B2B"/>
                </a:solidFill>
                <a:latin typeface="Verdana"/>
                <a:cs typeface="Verdana"/>
              </a:rPr>
              <a:t>to</a:t>
            </a:r>
            <a:r>
              <a:rPr sz="1050" spc="-70" dirty="0">
                <a:solidFill>
                  <a:srgbClr val="332B2B"/>
                </a:solidFill>
                <a:latin typeface="Verdana"/>
                <a:cs typeface="Verdana"/>
              </a:rPr>
              <a:t> </a:t>
            </a:r>
            <a:r>
              <a:rPr sz="1050" spc="-10" dirty="0">
                <a:solidFill>
                  <a:srgbClr val="332B2B"/>
                </a:solidFill>
                <a:latin typeface="Verdana"/>
                <a:cs typeface="Verdana"/>
              </a:rPr>
              <a:t>medical </a:t>
            </a:r>
            <a:r>
              <a:rPr sz="1050" spc="-25" dirty="0">
                <a:solidFill>
                  <a:srgbClr val="332B2B"/>
                </a:solidFill>
                <a:latin typeface="Verdana"/>
                <a:cs typeface="Verdana"/>
              </a:rPr>
              <a:t>services</a:t>
            </a:r>
            <a:r>
              <a:rPr sz="1050" spc="-45" dirty="0">
                <a:solidFill>
                  <a:srgbClr val="332B2B"/>
                </a:solidFill>
                <a:latin typeface="Verdana"/>
                <a:cs typeface="Verdana"/>
              </a:rPr>
              <a:t> </a:t>
            </a:r>
            <a:r>
              <a:rPr sz="1050" dirty="0">
                <a:solidFill>
                  <a:srgbClr val="332B2B"/>
                </a:solidFill>
                <a:latin typeface="Verdana"/>
                <a:cs typeface="Verdana"/>
              </a:rPr>
              <a:t>and</a:t>
            </a:r>
            <a:r>
              <a:rPr sz="1050" spc="-40" dirty="0">
                <a:solidFill>
                  <a:srgbClr val="332B2B"/>
                </a:solidFill>
                <a:latin typeface="Verdana"/>
                <a:cs typeface="Verdana"/>
              </a:rPr>
              <a:t> save </a:t>
            </a:r>
            <a:r>
              <a:rPr sz="1050" spc="-60" dirty="0">
                <a:solidFill>
                  <a:srgbClr val="332B2B"/>
                </a:solidFill>
                <a:latin typeface="Verdana"/>
                <a:cs typeface="Verdana"/>
              </a:rPr>
              <a:t>lives.</a:t>
            </a:r>
            <a:r>
              <a:rPr sz="1050" spc="-45" dirty="0">
                <a:solidFill>
                  <a:srgbClr val="332B2B"/>
                </a:solidFill>
                <a:latin typeface="Verdana"/>
                <a:cs typeface="Verdana"/>
              </a:rPr>
              <a:t> </a:t>
            </a:r>
            <a:r>
              <a:rPr sz="1050" spc="-25" dirty="0">
                <a:solidFill>
                  <a:srgbClr val="332B2B"/>
                </a:solidFill>
                <a:latin typeface="Verdana"/>
                <a:cs typeface="Verdana"/>
              </a:rPr>
              <a:t>This</a:t>
            </a:r>
            <a:r>
              <a:rPr sz="1050" spc="-40" dirty="0">
                <a:solidFill>
                  <a:srgbClr val="332B2B"/>
                </a:solidFill>
                <a:latin typeface="Verdana"/>
                <a:cs typeface="Verdana"/>
              </a:rPr>
              <a:t> </a:t>
            </a:r>
            <a:r>
              <a:rPr sz="1050" spc="-10" dirty="0">
                <a:solidFill>
                  <a:srgbClr val="332B2B"/>
                </a:solidFill>
                <a:latin typeface="Verdana"/>
                <a:cs typeface="Verdana"/>
              </a:rPr>
              <a:t>presentation </a:t>
            </a:r>
            <a:r>
              <a:rPr sz="1050" dirty="0">
                <a:solidFill>
                  <a:srgbClr val="332B2B"/>
                </a:solidFill>
                <a:latin typeface="Verdana"/>
                <a:cs typeface="Verdana"/>
              </a:rPr>
              <a:t>will</a:t>
            </a:r>
            <a:r>
              <a:rPr sz="1050" spc="-25" dirty="0">
                <a:solidFill>
                  <a:srgbClr val="332B2B"/>
                </a:solidFill>
                <a:latin typeface="Verdana"/>
                <a:cs typeface="Verdana"/>
              </a:rPr>
              <a:t> </a:t>
            </a:r>
            <a:r>
              <a:rPr sz="1050" spc="-20" dirty="0">
                <a:solidFill>
                  <a:srgbClr val="332B2B"/>
                </a:solidFill>
                <a:latin typeface="Verdana"/>
                <a:cs typeface="Verdana"/>
              </a:rPr>
              <a:t>explore </a:t>
            </a:r>
            <a:r>
              <a:rPr sz="1050" dirty="0">
                <a:solidFill>
                  <a:srgbClr val="332B2B"/>
                </a:solidFill>
                <a:latin typeface="Verdana"/>
                <a:cs typeface="Verdana"/>
              </a:rPr>
              <a:t>the</a:t>
            </a:r>
            <a:r>
              <a:rPr sz="1050" spc="-25" dirty="0">
                <a:solidFill>
                  <a:srgbClr val="332B2B"/>
                </a:solidFill>
                <a:latin typeface="Verdana"/>
                <a:cs typeface="Verdana"/>
              </a:rPr>
              <a:t> </a:t>
            </a:r>
            <a:r>
              <a:rPr sz="1050" dirty="0">
                <a:solidFill>
                  <a:srgbClr val="332B2B"/>
                </a:solidFill>
                <a:latin typeface="Verdana"/>
                <a:cs typeface="Verdana"/>
              </a:rPr>
              <a:t>benefits</a:t>
            </a:r>
            <a:r>
              <a:rPr sz="1050" spc="-20" dirty="0">
                <a:solidFill>
                  <a:srgbClr val="332B2B"/>
                </a:solidFill>
                <a:latin typeface="Verdana"/>
                <a:cs typeface="Verdana"/>
              </a:rPr>
              <a:t> </a:t>
            </a:r>
            <a:r>
              <a:rPr sz="1050" spc="-10" dirty="0">
                <a:solidFill>
                  <a:srgbClr val="332B2B"/>
                </a:solidFill>
                <a:latin typeface="Verdana"/>
                <a:cs typeface="Verdana"/>
              </a:rPr>
              <a:t>of</a:t>
            </a:r>
            <a:r>
              <a:rPr sz="1050" spc="-25" dirty="0">
                <a:solidFill>
                  <a:srgbClr val="332B2B"/>
                </a:solidFill>
                <a:latin typeface="Verdana"/>
                <a:cs typeface="Verdana"/>
              </a:rPr>
              <a:t> </a:t>
            </a:r>
            <a:r>
              <a:rPr sz="1050" dirty="0">
                <a:solidFill>
                  <a:srgbClr val="332B2B"/>
                </a:solidFill>
                <a:latin typeface="Verdana"/>
                <a:cs typeface="Verdana"/>
              </a:rPr>
              <a:t>medical</a:t>
            </a:r>
            <a:r>
              <a:rPr sz="1050" spc="-20" dirty="0">
                <a:solidFill>
                  <a:srgbClr val="332B2B"/>
                </a:solidFill>
                <a:latin typeface="Verdana"/>
                <a:cs typeface="Verdana"/>
              </a:rPr>
              <a:t> </a:t>
            </a:r>
            <a:r>
              <a:rPr sz="1050" spc="-10" dirty="0">
                <a:solidFill>
                  <a:srgbClr val="332B2B"/>
                </a:solidFill>
                <a:latin typeface="Verdana"/>
                <a:cs typeface="Verdana"/>
              </a:rPr>
              <a:t>drones </a:t>
            </a:r>
            <a:r>
              <a:rPr sz="1050" dirty="0">
                <a:solidFill>
                  <a:srgbClr val="332B2B"/>
                </a:solidFill>
                <a:latin typeface="Verdana"/>
                <a:cs typeface="Verdana"/>
              </a:rPr>
              <a:t>and</a:t>
            </a:r>
            <a:r>
              <a:rPr sz="1050" spc="-20" dirty="0">
                <a:solidFill>
                  <a:srgbClr val="332B2B"/>
                </a:solidFill>
                <a:latin typeface="Verdana"/>
                <a:cs typeface="Verdana"/>
              </a:rPr>
              <a:t> </a:t>
            </a:r>
            <a:r>
              <a:rPr sz="1050" dirty="0">
                <a:solidFill>
                  <a:srgbClr val="332B2B"/>
                </a:solidFill>
                <a:latin typeface="Verdana"/>
                <a:cs typeface="Verdana"/>
              </a:rPr>
              <a:t>their</a:t>
            </a:r>
            <a:r>
              <a:rPr sz="1050" spc="-15" dirty="0">
                <a:solidFill>
                  <a:srgbClr val="332B2B"/>
                </a:solidFill>
                <a:latin typeface="Verdana"/>
                <a:cs typeface="Verdana"/>
              </a:rPr>
              <a:t> </a:t>
            </a:r>
            <a:r>
              <a:rPr sz="1050" dirty="0">
                <a:solidFill>
                  <a:srgbClr val="332B2B"/>
                </a:solidFill>
                <a:latin typeface="Verdana"/>
                <a:cs typeface="Verdana"/>
              </a:rPr>
              <a:t>impact</a:t>
            </a:r>
            <a:r>
              <a:rPr sz="1050" spc="-20" dirty="0">
                <a:solidFill>
                  <a:srgbClr val="332B2B"/>
                </a:solidFill>
                <a:latin typeface="Verdana"/>
                <a:cs typeface="Verdana"/>
              </a:rPr>
              <a:t> </a:t>
            </a:r>
            <a:r>
              <a:rPr sz="1050" dirty="0">
                <a:solidFill>
                  <a:srgbClr val="332B2B"/>
                </a:solidFill>
                <a:latin typeface="Verdana"/>
                <a:cs typeface="Verdana"/>
              </a:rPr>
              <a:t>on</a:t>
            </a:r>
            <a:r>
              <a:rPr sz="1050" spc="-15" dirty="0">
                <a:solidFill>
                  <a:srgbClr val="332B2B"/>
                </a:solidFill>
                <a:latin typeface="Verdana"/>
                <a:cs typeface="Verdana"/>
              </a:rPr>
              <a:t> </a:t>
            </a:r>
            <a:r>
              <a:rPr sz="1050" dirty="0">
                <a:solidFill>
                  <a:srgbClr val="332B2B"/>
                </a:solidFill>
                <a:latin typeface="Verdana"/>
                <a:cs typeface="Verdana"/>
              </a:rPr>
              <a:t>healthcare</a:t>
            </a:r>
            <a:r>
              <a:rPr sz="1050" spc="-20" dirty="0">
                <a:solidFill>
                  <a:srgbClr val="332B2B"/>
                </a:solidFill>
                <a:latin typeface="Verdana"/>
                <a:cs typeface="Verdana"/>
              </a:rPr>
              <a:t> </a:t>
            </a:r>
            <a:r>
              <a:rPr sz="1050" spc="-10" dirty="0">
                <a:solidFill>
                  <a:srgbClr val="332B2B"/>
                </a:solidFill>
                <a:latin typeface="Verdana"/>
                <a:cs typeface="Verdana"/>
              </a:rPr>
              <a:t>delivery.</a:t>
            </a:r>
            <a:endParaRPr sz="1050" dirty="0">
              <a:latin typeface="Verdana"/>
              <a:cs typeface="Verdana"/>
            </a:endParaRPr>
          </a:p>
        </p:txBody>
      </p:sp>
      <p:sp>
        <p:nvSpPr>
          <p:cNvPr id="7" name="object 7"/>
          <p:cNvSpPr txBox="1">
            <a:spLocks noGrp="1"/>
          </p:cNvSpPr>
          <p:nvPr>
            <p:ph type="title"/>
          </p:nvPr>
        </p:nvSpPr>
        <p:spPr>
          <a:xfrm>
            <a:off x="57150" y="658219"/>
            <a:ext cx="5785654" cy="243015"/>
          </a:xfrm>
          <a:prstGeom prst="rect">
            <a:avLst/>
          </a:prstGeom>
        </p:spPr>
        <p:txBody>
          <a:bodyPr vert="horz" wrap="square" lIns="0" tIns="12065" rIns="0" bIns="0" rtlCol="0">
            <a:spAutoFit/>
          </a:bodyPr>
          <a:lstStyle/>
          <a:p>
            <a:pPr marL="2598420">
              <a:lnSpc>
                <a:spcPct val="100000"/>
              </a:lnSpc>
              <a:spcBef>
                <a:spcPts val="95"/>
              </a:spcBef>
            </a:pPr>
            <a:r>
              <a:rPr b="1" spc="55" dirty="0"/>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20210" y="1194072"/>
            <a:ext cx="2747645" cy="2727960"/>
            <a:chOff x="4224893" y="1192161"/>
            <a:chExt cx="2747645" cy="2727960"/>
          </a:xfrm>
        </p:grpSpPr>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24893" y="1192161"/>
              <a:ext cx="1990725" cy="1990725"/>
            </a:xfrm>
            <a:prstGeom prst="rect">
              <a:avLst/>
            </a:prstGeom>
          </p:spPr>
        </p:pic>
      </p:grpSp>
      <p:sp>
        <p:nvSpPr>
          <p:cNvPr id="5" name="object 5"/>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pic>
        <p:nvPicPr>
          <p:cNvPr id="7" name="object 7"/>
          <p:cNvPicPr/>
          <p:nvPr/>
        </p:nvPicPr>
        <p:blipFill>
          <a:blip r:embed="rId3" cstate="print"/>
          <a:stretch>
            <a:fillRect/>
          </a:stretch>
        </p:blipFill>
        <p:spPr>
          <a:xfrm>
            <a:off x="634077" y="1360449"/>
            <a:ext cx="1005763" cy="105048"/>
          </a:xfrm>
          <a:prstGeom prst="rect">
            <a:avLst/>
          </a:prstGeom>
        </p:spPr>
      </p:pic>
      <p:sp>
        <p:nvSpPr>
          <p:cNvPr id="8" name="object 8"/>
          <p:cNvSpPr txBox="1"/>
          <p:nvPr/>
        </p:nvSpPr>
        <p:spPr>
          <a:xfrm>
            <a:off x="606184" y="1318892"/>
            <a:ext cx="2852420" cy="1156970"/>
          </a:xfrm>
          <a:prstGeom prst="rect">
            <a:avLst/>
          </a:prstGeom>
        </p:spPr>
        <p:txBody>
          <a:bodyPr vert="horz" wrap="square" lIns="0" tIns="10795" rIns="0" bIns="0" rtlCol="0">
            <a:spAutoFit/>
          </a:bodyPr>
          <a:lstStyle/>
          <a:p>
            <a:pPr marL="12700" marR="5080" indent="1054100">
              <a:lnSpc>
                <a:spcPct val="101200"/>
              </a:lnSpc>
              <a:spcBef>
                <a:spcPts val="85"/>
              </a:spcBef>
            </a:pPr>
            <a:r>
              <a:rPr sz="1050" spc="-25" dirty="0">
                <a:solidFill>
                  <a:srgbClr val="332B2B"/>
                </a:solidFill>
                <a:latin typeface="Verdana"/>
                <a:cs typeface="Verdana"/>
              </a:rPr>
              <a:t>are</a:t>
            </a:r>
            <a:r>
              <a:rPr sz="1050" spc="60" dirty="0">
                <a:solidFill>
                  <a:srgbClr val="332B2B"/>
                </a:solidFill>
                <a:latin typeface="Verdana"/>
                <a:cs typeface="Verdana"/>
              </a:rPr>
              <a:t> </a:t>
            </a:r>
            <a:r>
              <a:rPr sz="1050" dirty="0">
                <a:solidFill>
                  <a:srgbClr val="332B2B"/>
                </a:solidFill>
                <a:latin typeface="Verdana"/>
                <a:cs typeface="Verdana"/>
              </a:rPr>
              <a:t>unmanned</a:t>
            </a:r>
            <a:r>
              <a:rPr sz="1050" spc="60" dirty="0">
                <a:solidFill>
                  <a:srgbClr val="332B2B"/>
                </a:solidFill>
                <a:latin typeface="Verdana"/>
                <a:cs typeface="Verdana"/>
              </a:rPr>
              <a:t> </a:t>
            </a:r>
            <a:r>
              <a:rPr sz="1050" spc="-10" dirty="0">
                <a:solidFill>
                  <a:srgbClr val="332B2B"/>
                </a:solidFill>
                <a:latin typeface="Verdana"/>
                <a:cs typeface="Verdana"/>
              </a:rPr>
              <a:t>aerial vehicles</a:t>
            </a:r>
            <a:r>
              <a:rPr sz="1050" spc="-25" dirty="0">
                <a:solidFill>
                  <a:srgbClr val="332B2B"/>
                </a:solidFill>
                <a:latin typeface="Verdana"/>
                <a:cs typeface="Verdana"/>
              </a:rPr>
              <a:t> </a:t>
            </a:r>
            <a:r>
              <a:rPr sz="1050" spc="-60" dirty="0">
                <a:solidFill>
                  <a:srgbClr val="332B2B"/>
                </a:solidFill>
                <a:latin typeface="Verdana"/>
                <a:cs typeface="Verdana"/>
              </a:rPr>
              <a:t>(UAVs)</a:t>
            </a:r>
            <a:r>
              <a:rPr sz="1050" spc="-20" dirty="0">
                <a:solidFill>
                  <a:srgbClr val="332B2B"/>
                </a:solidFill>
                <a:latin typeface="Verdana"/>
                <a:cs typeface="Verdana"/>
              </a:rPr>
              <a:t> </a:t>
            </a:r>
            <a:r>
              <a:rPr sz="1050" dirty="0">
                <a:solidFill>
                  <a:srgbClr val="332B2B"/>
                </a:solidFill>
                <a:latin typeface="Verdana"/>
                <a:cs typeface="Verdana"/>
              </a:rPr>
              <a:t>that</a:t>
            </a:r>
            <a:r>
              <a:rPr sz="1050" spc="-20" dirty="0">
                <a:solidFill>
                  <a:srgbClr val="332B2B"/>
                </a:solidFill>
                <a:latin typeface="Verdana"/>
                <a:cs typeface="Verdana"/>
              </a:rPr>
              <a:t> </a:t>
            </a:r>
            <a:r>
              <a:rPr sz="1050" spc="-25" dirty="0">
                <a:solidFill>
                  <a:srgbClr val="332B2B"/>
                </a:solidFill>
                <a:latin typeface="Verdana"/>
                <a:cs typeface="Verdana"/>
              </a:rPr>
              <a:t>are</a:t>
            </a:r>
            <a:r>
              <a:rPr sz="1050" spc="-20" dirty="0">
                <a:solidFill>
                  <a:srgbClr val="332B2B"/>
                </a:solidFill>
                <a:latin typeface="Verdana"/>
                <a:cs typeface="Verdana"/>
              </a:rPr>
              <a:t> </a:t>
            </a:r>
            <a:r>
              <a:rPr sz="1050" dirty="0">
                <a:solidFill>
                  <a:srgbClr val="332B2B"/>
                </a:solidFill>
                <a:latin typeface="Verdana"/>
                <a:cs typeface="Verdana"/>
              </a:rPr>
              <a:t>equipped</a:t>
            </a:r>
            <a:r>
              <a:rPr sz="1050" spc="-20" dirty="0">
                <a:solidFill>
                  <a:srgbClr val="332B2B"/>
                </a:solidFill>
                <a:latin typeface="Verdana"/>
                <a:cs typeface="Verdana"/>
              </a:rPr>
              <a:t> with </a:t>
            </a:r>
            <a:r>
              <a:rPr sz="1050" dirty="0">
                <a:solidFill>
                  <a:srgbClr val="332B2B"/>
                </a:solidFill>
                <a:latin typeface="Verdana"/>
                <a:cs typeface="Verdana"/>
              </a:rPr>
              <a:t>medical supplies and</a:t>
            </a:r>
            <a:r>
              <a:rPr sz="1050" spc="5" dirty="0">
                <a:solidFill>
                  <a:srgbClr val="332B2B"/>
                </a:solidFill>
                <a:latin typeface="Verdana"/>
                <a:cs typeface="Verdana"/>
              </a:rPr>
              <a:t> </a:t>
            </a:r>
            <a:r>
              <a:rPr sz="1050" dirty="0">
                <a:solidFill>
                  <a:srgbClr val="332B2B"/>
                </a:solidFill>
                <a:latin typeface="Verdana"/>
                <a:cs typeface="Verdana"/>
              </a:rPr>
              <a:t>equipment. </a:t>
            </a:r>
            <a:r>
              <a:rPr sz="1050" spc="-20" dirty="0">
                <a:solidFill>
                  <a:srgbClr val="332B2B"/>
                </a:solidFill>
                <a:latin typeface="Verdana"/>
                <a:cs typeface="Verdana"/>
              </a:rPr>
              <a:t>They</a:t>
            </a:r>
            <a:r>
              <a:rPr sz="1050" spc="500" dirty="0">
                <a:solidFill>
                  <a:srgbClr val="332B2B"/>
                </a:solidFill>
                <a:latin typeface="Verdana"/>
                <a:cs typeface="Verdana"/>
              </a:rPr>
              <a:t> </a:t>
            </a:r>
            <a:r>
              <a:rPr sz="1050" dirty="0">
                <a:solidFill>
                  <a:srgbClr val="332B2B"/>
                </a:solidFill>
                <a:latin typeface="Verdana"/>
                <a:cs typeface="Verdana"/>
              </a:rPr>
              <a:t>can</a:t>
            </a:r>
            <a:r>
              <a:rPr sz="1050" spc="-40" dirty="0">
                <a:solidFill>
                  <a:srgbClr val="332B2B"/>
                </a:solidFill>
                <a:latin typeface="Verdana"/>
                <a:cs typeface="Verdana"/>
              </a:rPr>
              <a:t> </a:t>
            </a:r>
            <a:r>
              <a:rPr sz="1050" dirty="0">
                <a:solidFill>
                  <a:srgbClr val="332B2B"/>
                </a:solidFill>
                <a:latin typeface="Verdana"/>
                <a:cs typeface="Verdana"/>
              </a:rPr>
              <a:t>be</a:t>
            </a:r>
            <a:r>
              <a:rPr sz="1050" spc="-40" dirty="0">
                <a:solidFill>
                  <a:srgbClr val="332B2B"/>
                </a:solidFill>
                <a:latin typeface="Verdana"/>
                <a:cs typeface="Verdana"/>
              </a:rPr>
              <a:t> </a:t>
            </a:r>
            <a:r>
              <a:rPr sz="1050" dirty="0">
                <a:solidFill>
                  <a:srgbClr val="332B2B"/>
                </a:solidFill>
                <a:latin typeface="Verdana"/>
                <a:cs typeface="Verdana"/>
              </a:rPr>
              <a:t>used</a:t>
            </a:r>
            <a:r>
              <a:rPr sz="1050" spc="-35" dirty="0">
                <a:solidFill>
                  <a:srgbClr val="332B2B"/>
                </a:solidFill>
                <a:latin typeface="Verdana"/>
                <a:cs typeface="Verdana"/>
              </a:rPr>
              <a:t> </a:t>
            </a:r>
            <a:r>
              <a:rPr sz="1050" dirty="0">
                <a:solidFill>
                  <a:srgbClr val="332B2B"/>
                </a:solidFill>
                <a:latin typeface="Verdana"/>
                <a:cs typeface="Verdana"/>
              </a:rPr>
              <a:t>to</a:t>
            </a:r>
            <a:r>
              <a:rPr sz="1050" spc="-40" dirty="0">
                <a:solidFill>
                  <a:srgbClr val="332B2B"/>
                </a:solidFill>
                <a:latin typeface="Verdana"/>
                <a:cs typeface="Verdana"/>
              </a:rPr>
              <a:t> </a:t>
            </a:r>
            <a:r>
              <a:rPr sz="1050" dirty="0">
                <a:solidFill>
                  <a:srgbClr val="332B2B"/>
                </a:solidFill>
                <a:latin typeface="Verdana"/>
                <a:cs typeface="Verdana"/>
              </a:rPr>
              <a:t>transport</a:t>
            </a:r>
            <a:r>
              <a:rPr sz="1050" spc="-35" dirty="0">
                <a:solidFill>
                  <a:srgbClr val="332B2B"/>
                </a:solidFill>
                <a:latin typeface="Verdana"/>
                <a:cs typeface="Verdana"/>
              </a:rPr>
              <a:t> </a:t>
            </a:r>
            <a:r>
              <a:rPr sz="1050" dirty="0">
                <a:solidFill>
                  <a:srgbClr val="332B2B"/>
                </a:solidFill>
                <a:latin typeface="Verdana"/>
                <a:cs typeface="Verdana"/>
              </a:rPr>
              <a:t>medical</a:t>
            </a:r>
            <a:r>
              <a:rPr sz="1050" spc="-40" dirty="0">
                <a:solidFill>
                  <a:srgbClr val="332B2B"/>
                </a:solidFill>
                <a:latin typeface="Verdana"/>
                <a:cs typeface="Verdana"/>
              </a:rPr>
              <a:t> </a:t>
            </a:r>
            <a:r>
              <a:rPr sz="1050" spc="-10" dirty="0">
                <a:solidFill>
                  <a:srgbClr val="332B2B"/>
                </a:solidFill>
                <a:latin typeface="Verdana"/>
                <a:cs typeface="Verdana"/>
              </a:rPr>
              <a:t>supplies, blood,</a:t>
            </a:r>
            <a:r>
              <a:rPr sz="1050" spc="-50" dirty="0">
                <a:solidFill>
                  <a:srgbClr val="332B2B"/>
                </a:solidFill>
                <a:latin typeface="Verdana"/>
                <a:cs typeface="Verdana"/>
              </a:rPr>
              <a:t> </a:t>
            </a:r>
            <a:r>
              <a:rPr sz="1050" spc="-30" dirty="0">
                <a:solidFill>
                  <a:srgbClr val="332B2B"/>
                </a:solidFill>
                <a:latin typeface="Verdana"/>
                <a:cs typeface="Verdana"/>
              </a:rPr>
              <a:t>vaccines,</a:t>
            </a:r>
            <a:r>
              <a:rPr sz="1050" spc="-45" dirty="0">
                <a:solidFill>
                  <a:srgbClr val="332B2B"/>
                </a:solidFill>
                <a:latin typeface="Verdana"/>
                <a:cs typeface="Verdana"/>
              </a:rPr>
              <a:t> </a:t>
            </a:r>
            <a:r>
              <a:rPr sz="1050" dirty="0">
                <a:solidFill>
                  <a:srgbClr val="332B2B"/>
                </a:solidFill>
                <a:latin typeface="Verdana"/>
                <a:cs typeface="Verdana"/>
              </a:rPr>
              <a:t>and</a:t>
            </a:r>
            <a:r>
              <a:rPr sz="1050" spc="-45" dirty="0">
                <a:solidFill>
                  <a:srgbClr val="332B2B"/>
                </a:solidFill>
                <a:latin typeface="Verdana"/>
                <a:cs typeface="Verdana"/>
              </a:rPr>
              <a:t> </a:t>
            </a:r>
            <a:r>
              <a:rPr sz="1050" spc="-10" dirty="0">
                <a:solidFill>
                  <a:srgbClr val="332B2B"/>
                </a:solidFill>
                <a:latin typeface="Verdana"/>
                <a:cs typeface="Verdana"/>
              </a:rPr>
              <a:t>even</a:t>
            </a:r>
            <a:r>
              <a:rPr sz="1050" spc="-45" dirty="0">
                <a:solidFill>
                  <a:srgbClr val="332B2B"/>
                </a:solidFill>
                <a:latin typeface="Verdana"/>
                <a:cs typeface="Verdana"/>
              </a:rPr>
              <a:t> </a:t>
            </a:r>
            <a:r>
              <a:rPr sz="1050" spc="-30" dirty="0">
                <a:solidFill>
                  <a:srgbClr val="332B2B"/>
                </a:solidFill>
                <a:latin typeface="Verdana"/>
                <a:cs typeface="Verdana"/>
              </a:rPr>
              <a:t>organs.</a:t>
            </a:r>
            <a:r>
              <a:rPr sz="1050" spc="-45" dirty="0">
                <a:solidFill>
                  <a:srgbClr val="332B2B"/>
                </a:solidFill>
                <a:latin typeface="Verdana"/>
                <a:cs typeface="Verdana"/>
              </a:rPr>
              <a:t> </a:t>
            </a:r>
            <a:r>
              <a:rPr sz="1050" spc="-10" dirty="0">
                <a:solidFill>
                  <a:srgbClr val="332B2B"/>
                </a:solidFill>
                <a:latin typeface="Verdana"/>
                <a:cs typeface="Verdana"/>
              </a:rPr>
              <a:t>Medical </a:t>
            </a:r>
            <a:r>
              <a:rPr sz="1050" dirty="0">
                <a:solidFill>
                  <a:srgbClr val="332B2B"/>
                </a:solidFill>
                <a:latin typeface="Verdana"/>
                <a:cs typeface="Verdana"/>
              </a:rPr>
              <a:t>drones</a:t>
            </a:r>
            <a:r>
              <a:rPr sz="1050" spc="-55" dirty="0">
                <a:solidFill>
                  <a:srgbClr val="332B2B"/>
                </a:solidFill>
                <a:latin typeface="Verdana"/>
                <a:cs typeface="Verdana"/>
              </a:rPr>
              <a:t> </a:t>
            </a:r>
            <a:r>
              <a:rPr sz="1050" dirty="0">
                <a:solidFill>
                  <a:srgbClr val="332B2B"/>
                </a:solidFill>
                <a:latin typeface="Verdana"/>
                <a:cs typeface="Verdana"/>
              </a:rPr>
              <a:t>can</a:t>
            </a:r>
            <a:r>
              <a:rPr sz="1050" spc="-55" dirty="0">
                <a:solidFill>
                  <a:srgbClr val="332B2B"/>
                </a:solidFill>
                <a:latin typeface="Verdana"/>
                <a:cs typeface="Verdana"/>
              </a:rPr>
              <a:t> </a:t>
            </a:r>
            <a:r>
              <a:rPr sz="1050" spc="-20" dirty="0">
                <a:solidFill>
                  <a:srgbClr val="332B2B"/>
                </a:solidFill>
                <a:latin typeface="Verdana"/>
                <a:cs typeface="Verdana"/>
              </a:rPr>
              <a:t>also</a:t>
            </a:r>
            <a:r>
              <a:rPr sz="1050" spc="-55" dirty="0">
                <a:solidFill>
                  <a:srgbClr val="332B2B"/>
                </a:solidFill>
                <a:latin typeface="Verdana"/>
                <a:cs typeface="Verdana"/>
              </a:rPr>
              <a:t> </a:t>
            </a:r>
            <a:r>
              <a:rPr sz="1050" dirty="0">
                <a:solidFill>
                  <a:srgbClr val="332B2B"/>
                </a:solidFill>
                <a:latin typeface="Verdana"/>
                <a:cs typeface="Verdana"/>
              </a:rPr>
              <a:t>be</a:t>
            </a:r>
            <a:r>
              <a:rPr sz="1050" spc="-50" dirty="0">
                <a:solidFill>
                  <a:srgbClr val="332B2B"/>
                </a:solidFill>
                <a:latin typeface="Verdana"/>
                <a:cs typeface="Verdana"/>
              </a:rPr>
              <a:t> </a:t>
            </a:r>
            <a:r>
              <a:rPr sz="1050" dirty="0">
                <a:solidFill>
                  <a:srgbClr val="332B2B"/>
                </a:solidFill>
                <a:latin typeface="Verdana"/>
                <a:cs typeface="Verdana"/>
              </a:rPr>
              <a:t>used</a:t>
            </a:r>
            <a:r>
              <a:rPr sz="1050" spc="-55" dirty="0">
                <a:solidFill>
                  <a:srgbClr val="332B2B"/>
                </a:solidFill>
                <a:latin typeface="Verdana"/>
                <a:cs typeface="Verdana"/>
              </a:rPr>
              <a:t> </a:t>
            </a:r>
            <a:r>
              <a:rPr sz="1050" dirty="0">
                <a:solidFill>
                  <a:srgbClr val="332B2B"/>
                </a:solidFill>
                <a:latin typeface="Verdana"/>
                <a:cs typeface="Verdana"/>
              </a:rPr>
              <a:t>to</a:t>
            </a:r>
            <a:r>
              <a:rPr sz="1050" spc="-55" dirty="0">
                <a:solidFill>
                  <a:srgbClr val="332B2B"/>
                </a:solidFill>
                <a:latin typeface="Verdana"/>
                <a:cs typeface="Verdana"/>
              </a:rPr>
              <a:t> </a:t>
            </a:r>
            <a:r>
              <a:rPr sz="1050" spc="-10" dirty="0">
                <a:solidFill>
                  <a:srgbClr val="332B2B"/>
                </a:solidFill>
                <a:latin typeface="Verdana"/>
                <a:cs typeface="Verdana"/>
              </a:rPr>
              <a:t>transport </a:t>
            </a:r>
            <a:r>
              <a:rPr sz="1050" dirty="0">
                <a:solidFill>
                  <a:srgbClr val="332B2B"/>
                </a:solidFill>
                <a:latin typeface="Verdana"/>
                <a:cs typeface="Verdana"/>
              </a:rPr>
              <a:t>medical</a:t>
            </a:r>
            <a:r>
              <a:rPr sz="1050" spc="-45" dirty="0">
                <a:solidFill>
                  <a:srgbClr val="332B2B"/>
                </a:solidFill>
                <a:latin typeface="Verdana"/>
                <a:cs typeface="Verdana"/>
              </a:rPr>
              <a:t> </a:t>
            </a:r>
            <a:r>
              <a:rPr sz="1050" spc="-10" dirty="0">
                <a:solidFill>
                  <a:srgbClr val="332B2B"/>
                </a:solidFill>
                <a:latin typeface="Verdana"/>
                <a:cs typeface="Verdana"/>
              </a:rPr>
              <a:t>professionals</a:t>
            </a:r>
            <a:r>
              <a:rPr sz="1050" spc="-40" dirty="0">
                <a:solidFill>
                  <a:srgbClr val="332B2B"/>
                </a:solidFill>
                <a:latin typeface="Verdana"/>
                <a:cs typeface="Verdana"/>
              </a:rPr>
              <a:t> </a:t>
            </a:r>
            <a:r>
              <a:rPr sz="1050" dirty="0">
                <a:solidFill>
                  <a:srgbClr val="332B2B"/>
                </a:solidFill>
                <a:latin typeface="Verdana"/>
                <a:cs typeface="Verdana"/>
              </a:rPr>
              <a:t>to</a:t>
            </a:r>
            <a:r>
              <a:rPr sz="1050" spc="-45" dirty="0">
                <a:solidFill>
                  <a:srgbClr val="332B2B"/>
                </a:solidFill>
                <a:latin typeface="Verdana"/>
                <a:cs typeface="Verdana"/>
              </a:rPr>
              <a:t> </a:t>
            </a:r>
            <a:r>
              <a:rPr sz="1050" dirty="0">
                <a:solidFill>
                  <a:srgbClr val="332B2B"/>
                </a:solidFill>
                <a:latin typeface="Verdana"/>
                <a:cs typeface="Verdana"/>
              </a:rPr>
              <a:t>remote</a:t>
            </a:r>
            <a:r>
              <a:rPr sz="1050" spc="-40" dirty="0">
                <a:solidFill>
                  <a:srgbClr val="332B2B"/>
                </a:solidFill>
                <a:latin typeface="Verdana"/>
                <a:cs typeface="Verdana"/>
              </a:rPr>
              <a:t> </a:t>
            </a:r>
            <a:r>
              <a:rPr sz="1050" spc="-10" dirty="0">
                <a:solidFill>
                  <a:srgbClr val="332B2B"/>
                </a:solidFill>
                <a:latin typeface="Verdana"/>
                <a:cs typeface="Verdana"/>
              </a:rPr>
              <a:t>areas.</a:t>
            </a:r>
            <a:endParaRPr sz="1050" dirty="0">
              <a:latin typeface="Verdana"/>
              <a:cs typeface="Verdana"/>
            </a:endParaRPr>
          </a:p>
        </p:txBody>
      </p:sp>
      <p:sp>
        <p:nvSpPr>
          <p:cNvPr id="9" name="object 9"/>
          <p:cNvSpPr txBox="1">
            <a:spLocks noGrp="1"/>
          </p:cNvSpPr>
          <p:nvPr>
            <p:ph type="title"/>
          </p:nvPr>
        </p:nvSpPr>
        <p:spPr>
          <a:xfrm>
            <a:off x="565777" y="972997"/>
            <a:ext cx="5785654" cy="243015"/>
          </a:xfrm>
          <a:prstGeom prst="rect">
            <a:avLst/>
          </a:prstGeom>
        </p:spPr>
        <p:txBody>
          <a:bodyPr vert="horz" wrap="square" lIns="0" tIns="12065" rIns="0" bIns="0" rtlCol="0">
            <a:spAutoFit/>
          </a:bodyPr>
          <a:lstStyle/>
          <a:p>
            <a:pPr marL="12700">
              <a:lnSpc>
                <a:spcPct val="100000"/>
              </a:lnSpc>
              <a:spcBef>
                <a:spcPts val="95"/>
              </a:spcBef>
            </a:pPr>
            <a:r>
              <a:rPr b="1" spc="55" dirty="0"/>
              <a:t>What</a:t>
            </a:r>
            <a:r>
              <a:rPr b="1" spc="10" dirty="0"/>
              <a:t> </a:t>
            </a:r>
            <a:r>
              <a:rPr b="1" spc="75" dirty="0"/>
              <a:t>are</a:t>
            </a:r>
            <a:r>
              <a:rPr b="1" spc="10" dirty="0"/>
              <a:t> </a:t>
            </a:r>
            <a:r>
              <a:rPr b="1" dirty="0"/>
              <a:t>Medical</a:t>
            </a:r>
            <a:r>
              <a:rPr b="1" spc="10" dirty="0"/>
              <a:t> </a:t>
            </a:r>
            <a:r>
              <a:rPr b="1" spc="-10" dirty="0"/>
              <a:t>Drones?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4136" y="906928"/>
            <a:ext cx="1990725" cy="1990725"/>
          </a:xfrm>
          <a:prstGeom prst="rect">
            <a:avLst/>
          </a:prstGeom>
        </p:spPr>
      </p:pic>
      <p:sp>
        <p:nvSpPr>
          <p:cNvPr id="3" name="object 3"/>
          <p:cNvSpPr/>
          <p:nvPr/>
        </p:nvSpPr>
        <p:spPr>
          <a:xfrm>
            <a:off x="4969723" y="2135832"/>
            <a:ext cx="1998345" cy="1779270"/>
          </a:xfrm>
          <a:custGeom>
            <a:avLst/>
            <a:gdLst/>
            <a:ahLst/>
            <a:cxnLst/>
            <a:rect l="l" t="t" r="r" b="b"/>
            <a:pathLst>
              <a:path w="1998345" h="1779270">
                <a:moveTo>
                  <a:pt x="1997955" y="0"/>
                </a:moveTo>
                <a:lnTo>
                  <a:pt x="1956213" y="4507"/>
                </a:lnTo>
                <a:lnTo>
                  <a:pt x="1906329" y="12153"/>
                </a:lnTo>
                <a:lnTo>
                  <a:pt x="1857839" y="21835"/>
                </a:lnTo>
                <a:lnTo>
                  <a:pt x="1810700" y="33490"/>
                </a:lnTo>
                <a:lnTo>
                  <a:pt x="1764865" y="47050"/>
                </a:lnTo>
                <a:lnTo>
                  <a:pt x="1720291" y="62451"/>
                </a:lnTo>
                <a:lnTo>
                  <a:pt x="1676931" y="79626"/>
                </a:lnTo>
                <a:lnTo>
                  <a:pt x="1634741" y="98509"/>
                </a:lnTo>
                <a:lnTo>
                  <a:pt x="1593675" y="119036"/>
                </a:lnTo>
                <a:lnTo>
                  <a:pt x="1553690" y="141140"/>
                </a:lnTo>
                <a:lnTo>
                  <a:pt x="1514740" y="164755"/>
                </a:lnTo>
                <a:lnTo>
                  <a:pt x="1476779" y="189817"/>
                </a:lnTo>
                <a:lnTo>
                  <a:pt x="1439763" y="216258"/>
                </a:lnTo>
                <a:lnTo>
                  <a:pt x="1403648" y="244014"/>
                </a:lnTo>
                <a:lnTo>
                  <a:pt x="1368387" y="273019"/>
                </a:lnTo>
                <a:lnTo>
                  <a:pt x="1333936" y="303206"/>
                </a:lnTo>
                <a:lnTo>
                  <a:pt x="1300250" y="334511"/>
                </a:lnTo>
                <a:lnTo>
                  <a:pt x="1267284" y="366868"/>
                </a:lnTo>
                <a:lnTo>
                  <a:pt x="1234992" y="400210"/>
                </a:lnTo>
                <a:lnTo>
                  <a:pt x="1203331" y="434472"/>
                </a:lnTo>
                <a:lnTo>
                  <a:pt x="1172255" y="469589"/>
                </a:lnTo>
                <a:lnTo>
                  <a:pt x="1141718" y="505494"/>
                </a:lnTo>
                <a:lnTo>
                  <a:pt x="1111677" y="542122"/>
                </a:lnTo>
                <a:lnTo>
                  <a:pt x="1082085" y="579407"/>
                </a:lnTo>
                <a:lnTo>
                  <a:pt x="1052899" y="617284"/>
                </a:lnTo>
                <a:lnTo>
                  <a:pt x="1024072" y="655687"/>
                </a:lnTo>
                <a:lnTo>
                  <a:pt x="995560" y="694550"/>
                </a:lnTo>
                <a:lnTo>
                  <a:pt x="967319" y="733807"/>
                </a:lnTo>
                <a:lnTo>
                  <a:pt x="939302" y="773392"/>
                </a:lnTo>
                <a:lnTo>
                  <a:pt x="911465" y="813241"/>
                </a:lnTo>
                <a:lnTo>
                  <a:pt x="883763" y="853286"/>
                </a:lnTo>
                <a:lnTo>
                  <a:pt x="856152" y="893463"/>
                </a:lnTo>
                <a:lnTo>
                  <a:pt x="828585" y="933706"/>
                </a:lnTo>
                <a:lnTo>
                  <a:pt x="801018" y="973949"/>
                </a:lnTo>
                <a:lnTo>
                  <a:pt x="773406" y="1014126"/>
                </a:lnTo>
                <a:lnTo>
                  <a:pt x="745705" y="1054172"/>
                </a:lnTo>
                <a:lnTo>
                  <a:pt x="717868" y="1094020"/>
                </a:lnTo>
                <a:lnTo>
                  <a:pt x="689851" y="1133606"/>
                </a:lnTo>
                <a:lnTo>
                  <a:pt x="661609" y="1172863"/>
                </a:lnTo>
                <a:lnTo>
                  <a:pt x="633098" y="1211726"/>
                </a:lnTo>
                <a:lnTo>
                  <a:pt x="604271" y="1250128"/>
                </a:lnTo>
                <a:lnTo>
                  <a:pt x="575084" y="1288005"/>
                </a:lnTo>
                <a:lnTo>
                  <a:pt x="545493" y="1325290"/>
                </a:lnTo>
                <a:lnTo>
                  <a:pt x="515451" y="1361919"/>
                </a:lnTo>
                <a:lnTo>
                  <a:pt x="484915" y="1397824"/>
                </a:lnTo>
                <a:lnTo>
                  <a:pt x="453839" y="1432940"/>
                </a:lnTo>
                <a:lnTo>
                  <a:pt x="422177" y="1467203"/>
                </a:lnTo>
                <a:lnTo>
                  <a:pt x="389886" y="1500545"/>
                </a:lnTo>
                <a:lnTo>
                  <a:pt x="356920" y="1532901"/>
                </a:lnTo>
                <a:lnTo>
                  <a:pt x="323234" y="1564206"/>
                </a:lnTo>
                <a:lnTo>
                  <a:pt x="288783" y="1594394"/>
                </a:lnTo>
                <a:lnTo>
                  <a:pt x="253522" y="1623398"/>
                </a:lnTo>
                <a:lnTo>
                  <a:pt x="217406" y="1651154"/>
                </a:lnTo>
                <a:lnTo>
                  <a:pt x="180391" y="1677596"/>
                </a:lnTo>
                <a:lnTo>
                  <a:pt x="142430" y="1702657"/>
                </a:lnTo>
                <a:lnTo>
                  <a:pt x="103480" y="1726273"/>
                </a:lnTo>
                <a:lnTo>
                  <a:pt x="63494" y="1748377"/>
                </a:lnTo>
                <a:lnTo>
                  <a:pt x="22429" y="1768903"/>
                </a:lnTo>
                <a:lnTo>
                  <a:pt x="0" y="1778942"/>
                </a:lnTo>
              </a:path>
            </a:pathLst>
          </a:custGeom>
          <a:ln w="9518">
            <a:solidFill>
              <a:srgbClr val="332B2B"/>
            </a:solidFill>
          </a:ln>
        </p:spPr>
        <p:txBody>
          <a:bodyPr wrap="square" lIns="0" tIns="0" rIns="0" bIns="0" rtlCol="0"/>
          <a:lstStyle/>
          <a:p>
            <a:endParaRPr/>
          </a:p>
        </p:txBody>
      </p:sp>
      <p:sp>
        <p:nvSpPr>
          <p:cNvPr id="4" name="object 4"/>
          <p:cNvSpPr/>
          <p:nvPr/>
        </p:nvSpPr>
        <p:spPr>
          <a:xfrm>
            <a:off x="0" y="208736"/>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5" name="object 5"/>
          <p:cNvSpPr/>
          <p:nvPr/>
        </p:nvSpPr>
        <p:spPr>
          <a:xfrm>
            <a:off x="0" y="3714165"/>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6" name="object 6"/>
          <p:cNvSpPr txBox="1"/>
          <p:nvPr/>
        </p:nvSpPr>
        <p:spPr>
          <a:xfrm>
            <a:off x="2724150" y="906928"/>
            <a:ext cx="2877820" cy="1318895"/>
          </a:xfrm>
          <a:prstGeom prst="rect">
            <a:avLst/>
          </a:prstGeom>
        </p:spPr>
        <p:txBody>
          <a:bodyPr vert="horz" wrap="square" lIns="0" tIns="10795" rIns="0" bIns="0" rtlCol="0">
            <a:spAutoFit/>
          </a:bodyPr>
          <a:lstStyle/>
          <a:p>
            <a:pPr marL="12700" marR="5080">
              <a:lnSpc>
                <a:spcPct val="101200"/>
              </a:lnSpc>
              <a:spcBef>
                <a:spcPts val="85"/>
              </a:spcBef>
            </a:pPr>
            <a:r>
              <a:rPr sz="1050" dirty="0">
                <a:solidFill>
                  <a:srgbClr val="332B2B"/>
                </a:solidFill>
                <a:latin typeface="Verdana"/>
                <a:cs typeface="Verdana"/>
              </a:rPr>
              <a:t>Medical</a:t>
            </a:r>
            <a:r>
              <a:rPr sz="1050" spc="-30" dirty="0">
                <a:solidFill>
                  <a:srgbClr val="332B2B"/>
                </a:solidFill>
                <a:latin typeface="Verdana"/>
                <a:cs typeface="Verdana"/>
              </a:rPr>
              <a:t> </a:t>
            </a:r>
            <a:r>
              <a:rPr sz="1050" dirty="0">
                <a:solidFill>
                  <a:srgbClr val="332B2B"/>
                </a:solidFill>
                <a:latin typeface="Verdana"/>
                <a:cs typeface="Verdana"/>
              </a:rPr>
              <a:t>drones</a:t>
            </a:r>
            <a:r>
              <a:rPr sz="1050" spc="-30" dirty="0">
                <a:solidFill>
                  <a:srgbClr val="332B2B"/>
                </a:solidFill>
                <a:latin typeface="Verdana"/>
                <a:cs typeface="Verdana"/>
              </a:rPr>
              <a:t> </a:t>
            </a:r>
            <a:r>
              <a:rPr sz="1050" dirty="0">
                <a:solidFill>
                  <a:srgbClr val="332B2B"/>
                </a:solidFill>
                <a:latin typeface="Verdana"/>
                <a:cs typeface="Verdana"/>
              </a:rPr>
              <a:t>can</a:t>
            </a:r>
            <a:r>
              <a:rPr sz="1050" spc="-30" dirty="0">
                <a:solidFill>
                  <a:srgbClr val="332B2B"/>
                </a:solidFill>
                <a:latin typeface="Verdana"/>
                <a:cs typeface="Verdana"/>
              </a:rPr>
              <a:t> </a:t>
            </a:r>
            <a:r>
              <a:rPr sz="1050" dirty="0">
                <a:solidFill>
                  <a:srgbClr val="332B2B"/>
                </a:solidFill>
                <a:latin typeface="Verdana"/>
                <a:cs typeface="Verdana"/>
              </a:rPr>
              <a:t>improve</a:t>
            </a:r>
            <a:r>
              <a:rPr sz="1050" spc="-30" dirty="0">
                <a:solidFill>
                  <a:srgbClr val="332B2B"/>
                </a:solidFill>
                <a:latin typeface="Verdana"/>
                <a:cs typeface="Verdana"/>
              </a:rPr>
              <a:t> </a:t>
            </a:r>
            <a:r>
              <a:rPr sz="1050" spc="-10" dirty="0">
                <a:solidFill>
                  <a:srgbClr val="332B2B"/>
                </a:solidFill>
                <a:latin typeface="Verdana"/>
                <a:cs typeface="Verdana"/>
              </a:rPr>
              <a:t>healthcare </a:t>
            </a:r>
            <a:r>
              <a:rPr sz="1050" spc="-20" dirty="0">
                <a:solidFill>
                  <a:srgbClr val="332B2B"/>
                </a:solidFill>
                <a:latin typeface="Verdana"/>
                <a:cs typeface="Verdana"/>
              </a:rPr>
              <a:t>delivery</a:t>
            </a:r>
            <a:r>
              <a:rPr sz="1050" spc="-50" dirty="0">
                <a:solidFill>
                  <a:srgbClr val="332B2B"/>
                </a:solidFill>
                <a:latin typeface="Verdana"/>
                <a:cs typeface="Verdana"/>
              </a:rPr>
              <a:t> </a:t>
            </a:r>
            <a:r>
              <a:rPr sz="1050" spc="-10" dirty="0">
                <a:solidFill>
                  <a:srgbClr val="332B2B"/>
                </a:solidFill>
                <a:latin typeface="Verdana"/>
                <a:cs typeface="Verdana"/>
              </a:rPr>
              <a:t>by</a:t>
            </a:r>
            <a:r>
              <a:rPr sz="1050" spc="-45" dirty="0">
                <a:solidFill>
                  <a:srgbClr val="332B2B"/>
                </a:solidFill>
                <a:latin typeface="Verdana"/>
                <a:cs typeface="Verdana"/>
              </a:rPr>
              <a:t> </a:t>
            </a:r>
            <a:r>
              <a:rPr sz="1050" dirty="0">
                <a:solidFill>
                  <a:srgbClr val="332B2B"/>
                </a:solidFill>
                <a:latin typeface="Verdana"/>
                <a:cs typeface="Verdana"/>
              </a:rPr>
              <a:t>providing</a:t>
            </a:r>
            <a:r>
              <a:rPr sz="1050" spc="-45" dirty="0">
                <a:solidFill>
                  <a:srgbClr val="332B2B"/>
                </a:solidFill>
                <a:latin typeface="Verdana"/>
                <a:cs typeface="Verdana"/>
              </a:rPr>
              <a:t> </a:t>
            </a:r>
            <a:r>
              <a:rPr sz="1050" spc="-30" dirty="0">
                <a:solidFill>
                  <a:srgbClr val="332B2B"/>
                </a:solidFill>
                <a:latin typeface="Verdana"/>
                <a:cs typeface="Verdana"/>
              </a:rPr>
              <a:t>faster</a:t>
            </a:r>
            <a:r>
              <a:rPr sz="1050" spc="-45" dirty="0">
                <a:solidFill>
                  <a:srgbClr val="332B2B"/>
                </a:solidFill>
                <a:latin typeface="Verdana"/>
                <a:cs typeface="Verdana"/>
              </a:rPr>
              <a:t> </a:t>
            </a:r>
            <a:r>
              <a:rPr sz="1050" spc="-10" dirty="0">
                <a:solidFill>
                  <a:srgbClr val="332B2B"/>
                </a:solidFill>
                <a:latin typeface="Verdana"/>
                <a:cs typeface="Verdana"/>
              </a:rPr>
              <a:t>response</a:t>
            </a:r>
            <a:r>
              <a:rPr sz="1050" spc="-50" dirty="0">
                <a:solidFill>
                  <a:srgbClr val="332B2B"/>
                </a:solidFill>
                <a:latin typeface="Verdana"/>
                <a:cs typeface="Verdana"/>
              </a:rPr>
              <a:t> </a:t>
            </a:r>
            <a:r>
              <a:rPr sz="1050" spc="-20" dirty="0">
                <a:solidFill>
                  <a:srgbClr val="332B2B"/>
                </a:solidFill>
                <a:latin typeface="Verdana"/>
                <a:cs typeface="Verdana"/>
              </a:rPr>
              <a:t>times </a:t>
            </a:r>
            <a:r>
              <a:rPr sz="1050" dirty="0">
                <a:solidFill>
                  <a:srgbClr val="332B2B"/>
                </a:solidFill>
                <a:latin typeface="Verdana"/>
                <a:cs typeface="Verdana"/>
              </a:rPr>
              <a:t>and</a:t>
            </a:r>
            <a:r>
              <a:rPr sz="1050" spc="-35" dirty="0">
                <a:solidFill>
                  <a:srgbClr val="332B2B"/>
                </a:solidFill>
                <a:latin typeface="Verdana"/>
                <a:cs typeface="Verdana"/>
              </a:rPr>
              <a:t> </a:t>
            </a:r>
            <a:r>
              <a:rPr sz="1050" dirty="0">
                <a:solidFill>
                  <a:srgbClr val="332B2B"/>
                </a:solidFill>
                <a:latin typeface="Verdana"/>
                <a:cs typeface="Verdana"/>
              </a:rPr>
              <a:t>reaching</a:t>
            </a:r>
            <a:r>
              <a:rPr sz="1050" spc="-30" dirty="0">
                <a:solidFill>
                  <a:srgbClr val="332B2B"/>
                </a:solidFill>
                <a:latin typeface="Verdana"/>
                <a:cs typeface="Verdana"/>
              </a:rPr>
              <a:t> </a:t>
            </a:r>
            <a:r>
              <a:rPr sz="1050" dirty="0">
                <a:solidFill>
                  <a:srgbClr val="332B2B"/>
                </a:solidFill>
                <a:latin typeface="Verdana"/>
                <a:cs typeface="Verdana"/>
              </a:rPr>
              <a:t>remote</a:t>
            </a:r>
            <a:r>
              <a:rPr sz="1050" spc="-30" dirty="0">
                <a:solidFill>
                  <a:srgbClr val="332B2B"/>
                </a:solidFill>
                <a:latin typeface="Verdana"/>
                <a:cs typeface="Verdana"/>
              </a:rPr>
              <a:t> areas </a:t>
            </a:r>
            <a:r>
              <a:rPr sz="1050" dirty="0">
                <a:solidFill>
                  <a:srgbClr val="332B2B"/>
                </a:solidFill>
                <a:latin typeface="Verdana"/>
                <a:cs typeface="Verdana"/>
              </a:rPr>
              <a:t>that</a:t>
            </a:r>
            <a:r>
              <a:rPr sz="1050" spc="-30" dirty="0">
                <a:solidFill>
                  <a:srgbClr val="332B2B"/>
                </a:solidFill>
                <a:latin typeface="Verdana"/>
                <a:cs typeface="Verdana"/>
              </a:rPr>
              <a:t> </a:t>
            </a:r>
            <a:r>
              <a:rPr sz="1050" spc="-25" dirty="0">
                <a:solidFill>
                  <a:srgbClr val="332B2B"/>
                </a:solidFill>
                <a:latin typeface="Verdana"/>
                <a:cs typeface="Verdana"/>
              </a:rPr>
              <a:t>are</a:t>
            </a:r>
            <a:r>
              <a:rPr sz="1050" spc="500" dirty="0">
                <a:solidFill>
                  <a:srgbClr val="332B2B"/>
                </a:solidFill>
                <a:latin typeface="Verdana"/>
                <a:cs typeface="Verdana"/>
              </a:rPr>
              <a:t> </a:t>
            </a:r>
            <a:r>
              <a:rPr sz="1050" dirty="0">
                <a:solidFill>
                  <a:srgbClr val="332B2B"/>
                </a:solidFill>
                <a:latin typeface="Verdana"/>
                <a:cs typeface="Verdana"/>
              </a:rPr>
              <a:t>difficult</a:t>
            </a:r>
            <a:r>
              <a:rPr sz="1050" spc="-45" dirty="0">
                <a:solidFill>
                  <a:srgbClr val="332B2B"/>
                </a:solidFill>
                <a:latin typeface="Verdana"/>
                <a:cs typeface="Verdana"/>
              </a:rPr>
              <a:t> </a:t>
            </a:r>
            <a:r>
              <a:rPr sz="1050" dirty="0">
                <a:solidFill>
                  <a:srgbClr val="332B2B"/>
                </a:solidFill>
                <a:latin typeface="Verdana"/>
                <a:cs typeface="Verdana"/>
              </a:rPr>
              <a:t>to</a:t>
            </a:r>
            <a:r>
              <a:rPr sz="1050" spc="-40" dirty="0">
                <a:solidFill>
                  <a:srgbClr val="332B2B"/>
                </a:solidFill>
                <a:latin typeface="Verdana"/>
                <a:cs typeface="Verdana"/>
              </a:rPr>
              <a:t> </a:t>
            </a:r>
            <a:r>
              <a:rPr sz="1050" spc="-35" dirty="0">
                <a:solidFill>
                  <a:srgbClr val="332B2B"/>
                </a:solidFill>
                <a:latin typeface="Verdana"/>
                <a:cs typeface="Verdana"/>
              </a:rPr>
              <a:t>access.</a:t>
            </a:r>
            <a:r>
              <a:rPr sz="1050" spc="-40" dirty="0">
                <a:solidFill>
                  <a:srgbClr val="332B2B"/>
                </a:solidFill>
                <a:latin typeface="Verdana"/>
                <a:cs typeface="Verdana"/>
              </a:rPr>
              <a:t> </a:t>
            </a:r>
            <a:r>
              <a:rPr sz="1050" spc="-25" dirty="0">
                <a:solidFill>
                  <a:srgbClr val="332B2B"/>
                </a:solidFill>
                <a:latin typeface="Verdana"/>
                <a:cs typeface="Verdana"/>
              </a:rPr>
              <a:t>They</a:t>
            </a:r>
            <a:r>
              <a:rPr sz="1050" spc="-45" dirty="0">
                <a:solidFill>
                  <a:srgbClr val="332B2B"/>
                </a:solidFill>
                <a:latin typeface="Verdana"/>
                <a:cs typeface="Verdana"/>
              </a:rPr>
              <a:t> </a:t>
            </a:r>
            <a:r>
              <a:rPr sz="1050" dirty="0">
                <a:solidFill>
                  <a:srgbClr val="332B2B"/>
                </a:solidFill>
                <a:latin typeface="Verdana"/>
                <a:cs typeface="Verdana"/>
              </a:rPr>
              <a:t>can</a:t>
            </a:r>
            <a:r>
              <a:rPr sz="1050" spc="-40" dirty="0">
                <a:solidFill>
                  <a:srgbClr val="332B2B"/>
                </a:solidFill>
                <a:latin typeface="Verdana"/>
                <a:cs typeface="Verdana"/>
              </a:rPr>
              <a:t> </a:t>
            </a:r>
            <a:r>
              <a:rPr sz="1050" spc="-20" dirty="0">
                <a:solidFill>
                  <a:srgbClr val="332B2B"/>
                </a:solidFill>
                <a:latin typeface="Verdana"/>
                <a:cs typeface="Verdana"/>
              </a:rPr>
              <a:t>also</a:t>
            </a:r>
            <a:r>
              <a:rPr sz="1050" spc="-40" dirty="0">
                <a:solidFill>
                  <a:srgbClr val="332B2B"/>
                </a:solidFill>
                <a:latin typeface="Verdana"/>
                <a:cs typeface="Verdana"/>
              </a:rPr>
              <a:t> </a:t>
            </a:r>
            <a:r>
              <a:rPr sz="1050" spc="-10" dirty="0">
                <a:solidFill>
                  <a:srgbClr val="332B2B"/>
                </a:solidFill>
                <a:latin typeface="Verdana"/>
                <a:cs typeface="Verdana"/>
              </a:rPr>
              <a:t>reduce </a:t>
            </a:r>
            <a:r>
              <a:rPr sz="1050" dirty="0">
                <a:solidFill>
                  <a:srgbClr val="332B2B"/>
                </a:solidFill>
                <a:latin typeface="Verdana"/>
                <a:cs typeface="Verdana"/>
              </a:rPr>
              <a:t>transportation</a:t>
            </a:r>
            <a:r>
              <a:rPr sz="1050" spc="-55" dirty="0">
                <a:solidFill>
                  <a:srgbClr val="332B2B"/>
                </a:solidFill>
                <a:latin typeface="Verdana"/>
                <a:cs typeface="Verdana"/>
              </a:rPr>
              <a:t> </a:t>
            </a:r>
            <a:r>
              <a:rPr sz="1050" spc="-10" dirty="0">
                <a:solidFill>
                  <a:srgbClr val="332B2B"/>
                </a:solidFill>
                <a:latin typeface="Verdana"/>
                <a:cs typeface="Verdana"/>
              </a:rPr>
              <a:t>costs</a:t>
            </a:r>
            <a:r>
              <a:rPr sz="1050" spc="-50" dirty="0">
                <a:solidFill>
                  <a:srgbClr val="332B2B"/>
                </a:solidFill>
                <a:latin typeface="Verdana"/>
                <a:cs typeface="Verdana"/>
              </a:rPr>
              <a:t> </a:t>
            </a:r>
            <a:r>
              <a:rPr sz="1050" dirty="0">
                <a:solidFill>
                  <a:srgbClr val="332B2B"/>
                </a:solidFill>
                <a:latin typeface="Verdana"/>
                <a:cs typeface="Verdana"/>
              </a:rPr>
              <a:t>and</a:t>
            </a:r>
            <a:r>
              <a:rPr sz="1050" spc="-55" dirty="0">
                <a:solidFill>
                  <a:srgbClr val="332B2B"/>
                </a:solidFill>
                <a:latin typeface="Verdana"/>
                <a:cs typeface="Verdana"/>
              </a:rPr>
              <a:t> </a:t>
            </a:r>
            <a:r>
              <a:rPr sz="1050" dirty="0">
                <a:solidFill>
                  <a:srgbClr val="332B2B"/>
                </a:solidFill>
                <a:latin typeface="Verdana"/>
                <a:cs typeface="Verdana"/>
              </a:rPr>
              <a:t>improve</a:t>
            </a:r>
            <a:r>
              <a:rPr sz="1050" spc="-50" dirty="0">
                <a:solidFill>
                  <a:srgbClr val="332B2B"/>
                </a:solidFill>
                <a:latin typeface="Verdana"/>
                <a:cs typeface="Verdana"/>
              </a:rPr>
              <a:t> </a:t>
            </a:r>
            <a:r>
              <a:rPr sz="1050" spc="-10" dirty="0">
                <a:solidFill>
                  <a:srgbClr val="332B2B"/>
                </a:solidFill>
                <a:latin typeface="Verdana"/>
                <a:cs typeface="Verdana"/>
              </a:rPr>
              <a:t>patient outcomes.</a:t>
            </a:r>
            <a:r>
              <a:rPr sz="1050" spc="-20" dirty="0">
                <a:solidFill>
                  <a:srgbClr val="332B2B"/>
                </a:solidFill>
                <a:latin typeface="Verdana"/>
                <a:cs typeface="Verdana"/>
              </a:rPr>
              <a:t> </a:t>
            </a:r>
            <a:r>
              <a:rPr sz="1050" dirty="0">
                <a:solidFill>
                  <a:srgbClr val="332B2B"/>
                </a:solidFill>
                <a:latin typeface="Verdana"/>
                <a:cs typeface="Verdana"/>
              </a:rPr>
              <a:t>Medical</a:t>
            </a:r>
            <a:r>
              <a:rPr sz="1050" spc="-20" dirty="0">
                <a:solidFill>
                  <a:srgbClr val="332B2B"/>
                </a:solidFill>
                <a:latin typeface="Verdana"/>
                <a:cs typeface="Verdana"/>
              </a:rPr>
              <a:t> </a:t>
            </a:r>
            <a:r>
              <a:rPr sz="1050" dirty="0">
                <a:solidFill>
                  <a:srgbClr val="332B2B"/>
                </a:solidFill>
                <a:latin typeface="Verdana"/>
                <a:cs typeface="Verdana"/>
              </a:rPr>
              <a:t>drones</a:t>
            </a:r>
            <a:r>
              <a:rPr sz="1050" spc="-20" dirty="0">
                <a:solidFill>
                  <a:srgbClr val="332B2B"/>
                </a:solidFill>
                <a:latin typeface="Verdana"/>
                <a:cs typeface="Verdana"/>
              </a:rPr>
              <a:t> </a:t>
            </a:r>
            <a:r>
              <a:rPr sz="1050" dirty="0">
                <a:solidFill>
                  <a:srgbClr val="332B2B"/>
                </a:solidFill>
                <a:latin typeface="Verdana"/>
                <a:cs typeface="Verdana"/>
              </a:rPr>
              <a:t>can</a:t>
            </a:r>
            <a:r>
              <a:rPr sz="1050" spc="-20" dirty="0">
                <a:solidFill>
                  <a:srgbClr val="332B2B"/>
                </a:solidFill>
                <a:latin typeface="Verdana"/>
                <a:cs typeface="Verdana"/>
              </a:rPr>
              <a:t> </a:t>
            </a:r>
            <a:r>
              <a:rPr sz="1050" spc="-25" dirty="0">
                <a:solidFill>
                  <a:srgbClr val="332B2B"/>
                </a:solidFill>
                <a:latin typeface="Verdana"/>
                <a:cs typeface="Verdana"/>
              </a:rPr>
              <a:t>be </a:t>
            </a:r>
            <a:r>
              <a:rPr sz="1050" spc="-10" dirty="0">
                <a:solidFill>
                  <a:srgbClr val="332B2B"/>
                </a:solidFill>
                <a:latin typeface="Verdana"/>
                <a:cs typeface="Verdana"/>
              </a:rPr>
              <a:t>especially</a:t>
            </a:r>
            <a:r>
              <a:rPr sz="1050" spc="-35" dirty="0">
                <a:solidFill>
                  <a:srgbClr val="332B2B"/>
                </a:solidFill>
                <a:latin typeface="Verdana"/>
                <a:cs typeface="Verdana"/>
              </a:rPr>
              <a:t> </a:t>
            </a:r>
            <a:r>
              <a:rPr sz="1050" spc="-10" dirty="0">
                <a:solidFill>
                  <a:srgbClr val="332B2B"/>
                </a:solidFill>
                <a:latin typeface="Verdana"/>
                <a:cs typeface="Verdana"/>
              </a:rPr>
              <a:t>useful</a:t>
            </a:r>
            <a:r>
              <a:rPr sz="1050" spc="-30" dirty="0">
                <a:solidFill>
                  <a:srgbClr val="332B2B"/>
                </a:solidFill>
                <a:latin typeface="Verdana"/>
                <a:cs typeface="Verdana"/>
              </a:rPr>
              <a:t> </a:t>
            </a:r>
            <a:r>
              <a:rPr sz="1050" dirty="0">
                <a:solidFill>
                  <a:srgbClr val="332B2B"/>
                </a:solidFill>
                <a:latin typeface="Verdana"/>
                <a:cs typeface="Verdana"/>
              </a:rPr>
              <a:t>in</a:t>
            </a:r>
            <a:r>
              <a:rPr sz="1050" spc="-30" dirty="0">
                <a:solidFill>
                  <a:srgbClr val="332B2B"/>
                </a:solidFill>
                <a:latin typeface="Verdana"/>
                <a:cs typeface="Verdana"/>
              </a:rPr>
              <a:t> </a:t>
            </a:r>
            <a:r>
              <a:rPr sz="1050" dirty="0">
                <a:solidFill>
                  <a:srgbClr val="332B2B"/>
                </a:solidFill>
                <a:latin typeface="Verdana"/>
                <a:cs typeface="Verdana"/>
              </a:rPr>
              <a:t>emergency</a:t>
            </a:r>
            <a:r>
              <a:rPr sz="1050" spc="-35" dirty="0">
                <a:solidFill>
                  <a:srgbClr val="332B2B"/>
                </a:solidFill>
                <a:latin typeface="Verdana"/>
                <a:cs typeface="Verdana"/>
              </a:rPr>
              <a:t> </a:t>
            </a:r>
            <a:r>
              <a:rPr sz="1050" spc="-10" dirty="0">
                <a:solidFill>
                  <a:srgbClr val="332B2B"/>
                </a:solidFill>
                <a:latin typeface="Verdana"/>
                <a:cs typeface="Verdana"/>
              </a:rPr>
              <a:t>situations </a:t>
            </a:r>
            <a:r>
              <a:rPr sz="1050" dirty="0">
                <a:solidFill>
                  <a:srgbClr val="332B2B"/>
                </a:solidFill>
                <a:latin typeface="Verdana"/>
                <a:cs typeface="Verdana"/>
              </a:rPr>
              <a:t>and</a:t>
            </a:r>
            <a:r>
              <a:rPr sz="1050" spc="-45" dirty="0">
                <a:solidFill>
                  <a:srgbClr val="332B2B"/>
                </a:solidFill>
                <a:latin typeface="Verdana"/>
                <a:cs typeface="Verdana"/>
              </a:rPr>
              <a:t> </a:t>
            </a:r>
            <a:r>
              <a:rPr sz="1050" dirty="0">
                <a:solidFill>
                  <a:srgbClr val="332B2B"/>
                </a:solidFill>
                <a:latin typeface="Verdana"/>
                <a:cs typeface="Verdana"/>
              </a:rPr>
              <a:t>natural</a:t>
            </a:r>
            <a:r>
              <a:rPr sz="1050" spc="-40" dirty="0">
                <a:solidFill>
                  <a:srgbClr val="332B2B"/>
                </a:solidFill>
                <a:latin typeface="Verdana"/>
                <a:cs typeface="Verdana"/>
              </a:rPr>
              <a:t> </a:t>
            </a:r>
            <a:r>
              <a:rPr sz="1050" spc="-10" dirty="0">
                <a:solidFill>
                  <a:srgbClr val="332B2B"/>
                </a:solidFill>
                <a:latin typeface="Verdana"/>
                <a:cs typeface="Verdana"/>
              </a:rPr>
              <a:t>disasters.</a:t>
            </a:r>
            <a:endParaRPr sz="1050" dirty="0">
              <a:latin typeface="Verdana"/>
              <a:cs typeface="Verdana"/>
            </a:endParaRPr>
          </a:p>
        </p:txBody>
      </p:sp>
      <p:sp>
        <p:nvSpPr>
          <p:cNvPr id="7" name="object 7"/>
          <p:cNvSpPr txBox="1">
            <a:spLocks noGrp="1"/>
          </p:cNvSpPr>
          <p:nvPr>
            <p:ph type="title"/>
          </p:nvPr>
        </p:nvSpPr>
        <p:spPr>
          <a:xfrm>
            <a:off x="158748" y="582390"/>
            <a:ext cx="5785654" cy="243015"/>
          </a:xfrm>
          <a:prstGeom prst="rect">
            <a:avLst/>
          </a:prstGeom>
        </p:spPr>
        <p:txBody>
          <a:bodyPr vert="horz" wrap="square" lIns="0" tIns="12065" rIns="0" bIns="0" rtlCol="0">
            <a:spAutoFit/>
          </a:bodyPr>
          <a:lstStyle/>
          <a:p>
            <a:pPr marL="2598420">
              <a:lnSpc>
                <a:spcPct val="100000"/>
              </a:lnSpc>
              <a:spcBef>
                <a:spcPts val="95"/>
              </a:spcBef>
            </a:pPr>
            <a:r>
              <a:rPr b="1" dirty="0"/>
              <a:t>Benefits</a:t>
            </a:r>
            <a:r>
              <a:rPr b="1" spc="114" dirty="0"/>
              <a:t> </a:t>
            </a:r>
            <a:r>
              <a:rPr b="1" dirty="0"/>
              <a:t>of</a:t>
            </a:r>
            <a:r>
              <a:rPr b="1" spc="120" dirty="0"/>
              <a:t> </a:t>
            </a:r>
            <a:r>
              <a:rPr b="1" dirty="0"/>
              <a:t>Medical</a:t>
            </a:r>
            <a:r>
              <a:rPr b="1" spc="120" dirty="0"/>
              <a:t> </a:t>
            </a:r>
            <a:r>
              <a:rPr b="1" spc="40" dirty="0"/>
              <a:t>Drones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00" y="305103"/>
            <a:ext cx="6993255" cy="3362459"/>
          </a:xfrm>
          <a:prstGeom prst="rect">
            <a:avLst/>
          </a:prstGeom>
        </p:spPr>
        <p:txBody>
          <a:bodyPr vert="horz" wrap="square" lIns="0" tIns="12700" rIns="0" bIns="0" rtlCol="0">
            <a:spAutoFit/>
          </a:bodyPr>
          <a:lstStyle/>
          <a:p>
            <a:pPr marL="97790">
              <a:lnSpc>
                <a:spcPct val="100000"/>
              </a:lnSpc>
              <a:spcBef>
                <a:spcPts val="100"/>
              </a:spcBef>
            </a:pPr>
            <a:r>
              <a:rPr sz="1400" b="1" spc="-10" dirty="0">
                <a:solidFill>
                  <a:srgbClr val="332B2B"/>
                </a:solidFill>
                <a:latin typeface="Times New Roman" panose="02020603050405020304" pitchFamily="18" charset="0"/>
                <a:cs typeface="Times New Roman" panose="02020603050405020304" pitchFamily="18" charset="0"/>
              </a:rPr>
              <a:t>M</a:t>
            </a:r>
            <a:r>
              <a:rPr lang="en-IN" sz="1400" b="1" spc="-10" dirty="0" err="1">
                <a:solidFill>
                  <a:srgbClr val="332B2B"/>
                </a:solidFill>
                <a:latin typeface="Times New Roman" panose="02020603050405020304" pitchFamily="18" charset="0"/>
                <a:cs typeface="Times New Roman" panose="02020603050405020304" pitchFamily="18" charset="0"/>
              </a:rPr>
              <a:t>ethodology</a:t>
            </a:r>
            <a:endParaRPr lang="en-IN" sz="1400" b="1" dirty="0">
              <a:latin typeface="Times New Roman" panose="02020603050405020304" pitchFamily="18" charset="0"/>
              <a:cs typeface="Times New Roman" panose="02020603050405020304" pitchFamily="18" charset="0"/>
            </a:endParaRPr>
          </a:p>
          <a:p>
            <a:pPr marL="97790">
              <a:lnSpc>
                <a:spcPts val="1230"/>
              </a:lnSpc>
              <a:spcBef>
                <a:spcPts val="1065"/>
              </a:spcBef>
            </a:pPr>
            <a:r>
              <a:rPr lang="en-IN" sz="1050" spc="-235" dirty="0">
                <a:solidFill>
                  <a:srgbClr val="332B2B"/>
                </a:solidFill>
                <a:latin typeface="Times New Roman" panose="02020603050405020304" pitchFamily="18" charset="0"/>
                <a:cs typeface="Times New Roman" panose="02020603050405020304" pitchFamily="18" charset="0"/>
              </a:rPr>
              <a:t>1.</a:t>
            </a:r>
            <a:r>
              <a:rPr lang="en-IN" sz="1050" spc="-55" dirty="0">
                <a:solidFill>
                  <a:srgbClr val="332B2B"/>
                </a:solidFill>
                <a:latin typeface="Times New Roman" panose="02020603050405020304" pitchFamily="18" charset="0"/>
                <a:cs typeface="Times New Roman" panose="02020603050405020304" pitchFamily="18" charset="0"/>
              </a:rPr>
              <a:t> </a:t>
            </a:r>
            <a:r>
              <a:rPr lang="en-IN" sz="1050" dirty="0">
                <a:solidFill>
                  <a:srgbClr val="332B2B"/>
                </a:solidFill>
                <a:latin typeface="Times New Roman" panose="02020603050405020304" pitchFamily="18" charset="0"/>
                <a:cs typeface="Times New Roman" panose="02020603050405020304" pitchFamily="18" charset="0"/>
              </a:rPr>
              <a:t>Needs</a:t>
            </a:r>
            <a:r>
              <a:rPr lang="en-IN" sz="1050" spc="-50" dirty="0">
                <a:solidFill>
                  <a:srgbClr val="332B2B"/>
                </a:solidFill>
                <a:latin typeface="Times New Roman" panose="02020603050405020304" pitchFamily="18" charset="0"/>
                <a:cs typeface="Times New Roman" panose="02020603050405020304" pitchFamily="18" charset="0"/>
              </a:rPr>
              <a:t> </a:t>
            </a:r>
            <a:r>
              <a:rPr lang="en-IN" sz="1050" spc="-10" dirty="0">
                <a:solidFill>
                  <a:srgbClr val="332B2B"/>
                </a:solidFill>
                <a:latin typeface="Times New Roman" panose="02020603050405020304" pitchFamily="18" charset="0"/>
                <a:cs typeface="Times New Roman" panose="02020603050405020304" pitchFamily="18" charset="0"/>
              </a:rPr>
              <a:t>Assessment:</a:t>
            </a:r>
            <a:endParaRPr lang="en-IN" sz="1050" dirty="0">
              <a:latin typeface="Times New Roman" panose="02020603050405020304" pitchFamily="18" charset="0"/>
              <a:cs typeface="Times New Roman" panose="02020603050405020304" pitchFamily="18" charset="0"/>
            </a:endParaRPr>
          </a:p>
          <a:p>
            <a:pPr marL="97790" marR="906780">
              <a:lnSpc>
                <a:spcPts val="1130"/>
              </a:lnSpc>
              <a:spcBef>
                <a:spcPts val="114"/>
              </a:spcBef>
            </a:pPr>
            <a:r>
              <a:rPr sz="1050" spc="-85" dirty="0">
                <a:solidFill>
                  <a:srgbClr val="332B2B"/>
                </a:solidFill>
                <a:latin typeface="Times New Roman" panose="02020603050405020304" pitchFamily="18" charset="0"/>
                <a:cs typeface="Times New Roman" panose="02020603050405020304" pitchFamily="18" charset="0"/>
              </a:rPr>
              <a:t>-</a:t>
            </a:r>
            <a:r>
              <a:rPr sz="1050" spc="-4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Identify</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target</a:t>
            </a:r>
            <a:r>
              <a:rPr sz="1050" spc="-40"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areas</a:t>
            </a:r>
            <a:r>
              <a:rPr sz="1050" spc="-4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or</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regions</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where</a:t>
            </a:r>
            <a:r>
              <a:rPr sz="1050" spc="-4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a:t>
            </a:r>
            <a:r>
              <a:rPr sz="1050" spc="-40"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delivery</a:t>
            </a:r>
            <a:r>
              <a:rPr sz="1050" spc="-4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can</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be</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beneficial.</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Consider </a:t>
            </a:r>
            <a:r>
              <a:rPr sz="1050" spc="-20" dirty="0">
                <a:solidFill>
                  <a:srgbClr val="332B2B"/>
                </a:solidFill>
                <a:latin typeface="Times New Roman" panose="02020603050405020304" pitchFamily="18" charset="0"/>
                <a:cs typeface="Times New Roman" panose="02020603050405020304" pitchFamily="18" charset="0"/>
              </a:rPr>
              <a:t>factors</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such</a:t>
            </a:r>
            <a:r>
              <a:rPr sz="1050" spc="-40"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as</a:t>
            </a:r>
            <a:r>
              <a:rPr sz="1050" spc="-4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remoteness,</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lack</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of</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healthcare</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infrastructure,</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emergency</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situations.</a:t>
            </a:r>
            <a:endParaRPr lang="en-IN" sz="1050" spc="-10" dirty="0">
              <a:solidFill>
                <a:srgbClr val="332B2B"/>
              </a:solidFill>
              <a:latin typeface="Times New Roman" panose="02020603050405020304" pitchFamily="18" charset="0"/>
              <a:cs typeface="Times New Roman" panose="02020603050405020304" pitchFamily="18" charset="0"/>
            </a:endParaRPr>
          </a:p>
          <a:p>
            <a:pPr marL="97790" marR="906780">
              <a:lnSpc>
                <a:spcPts val="1130"/>
              </a:lnSpc>
              <a:spcBef>
                <a:spcPts val="114"/>
              </a:spcBef>
            </a:pPr>
            <a:endParaRPr sz="1050" dirty="0">
              <a:latin typeface="Times New Roman" panose="02020603050405020304" pitchFamily="18" charset="0"/>
              <a:cs typeface="Times New Roman" panose="02020603050405020304" pitchFamily="18" charset="0"/>
            </a:endParaRPr>
          </a:p>
          <a:p>
            <a:pPr marL="97790">
              <a:lnSpc>
                <a:spcPts val="1075"/>
              </a:lnSpc>
            </a:pPr>
            <a:r>
              <a:rPr sz="1050" spc="-120" dirty="0">
                <a:solidFill>
                  <a:srgbClr val="332B2B"/>
                </a:solidFill>
                <a:latin typeface="Times New Roman" panose="02020603050405020304" pitchFamily="18" charset="0"/>
                <a:cs typeface="Times New Roman" panose="02020603050405020304" pitchFamily="18" charset="0"/>
              </a:rPr>
              <a:t>2.</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a:t>
            </a:r>
            <a:r>
              <a:rPr sz="1050" spc="-5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Selection:</a:t>
            </a:r>
            <a:endParaRPr sz="1050" dirty="0">
              <a:latin typeface="Times New Roman" panose="02020603050405020304" pitchFamily="18" charset="0"/>
              <a:cs typeface="Times New Roman" panose="02020603050405020304" pitchFamily="18" charset="0"/>
            </a:endParaRPr>
          </a:p>
          <a:p>
            <a:pPr marL="97790" marR="596900">
              <a:lnSpc>
                <a:spcPts val="1130"/>
              </a:lnSpc>
              <a:spcBef>
                <a:spcPts val="114"/>
              </a:spcBef>
            </a:pPr>
            <a:r>
              <a:rPr sz="1050" spc="-85" dirty="0">
                <a:solidFill>
                  <a:srgbClr val="332B2B"/>
                </a:solidFill>
                <a:latin typeface="Times New Roman" panose="02020603050405020304" pitchFamily="18" charset="0"/>
                <a:cs typeface="Times New Roman" panose="02020603050405020304" pitchFamily="18" charset="0"/>
              </a:rPr>
              <a:t>-</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Choose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appropriate</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model</a:t>
            </a:r>
            <a:r>
              <a:rPr sz="1050" spc="-3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for</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supply</a:t>
            </a:r>
            <a:r>
              <a:rPr sz="1050" spc="-35" dirty="0">
                <a:solidFill>
                  <a:srgbClr val="332B2B"/>
                </a:solidFill>
                <a:latin typeface="Times New Roman" panose="02020603050405020304" pitchFamily="18" charset="0"/>
                <a:cs typeface="Times New Roman" panose="02020603050405020304" pitchFamily="18" charset="0"/>
              </a:rPr>
              <a:t> </a:t>
            </a:r>
            <a:r>
              <a:rPr sz="1050" spc="-45" dirty="0">
                <a:solidFill>
                  <a:srgbClr val="332B2B"/>
                </a:solidFill>
                <a:latin typeface="Times New Roman" panose="02020603050405020304" pitchFamily="18" charset="0"/>
                <a:cs typeface="Times New Roman" panose="02020603050405020304" pitchFamily="18" charset="0"/>
              </a:rPr>
              <a:t>delivery.</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Consider</a:t>
            </a:r>
            <a:r>
              <a:rPr sz="1050" spc="-3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factors</a:t>
            </a:r>
            <a:r>
              <a:rPr sz="1050" spc="-3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like</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payload </a:t>
            </a:r>
            <a:r>
              <a:rPr sz="1050" spc="-25" dirty="0">
                <a:solidFill>
                  <a:srgbClr val="332B2B"/>
                </a:solidFill>
                <a:latin typeface="Times New Roman" panose="02020603050405020304" pitchFamily="18" charset="0"/>
                <a:cs typeface="Times New Roman" panose="02020603050405020304" pitchFamily="18" charset="0"/>
              </a:rPr>
              <a:t>capacity,</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flight</a:t>
            </a:r>
            <a:r>
              <a:rPr sz="1050" spc="-3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range,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the</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ability</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3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carry</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packages</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safely.</a:t>
            </a:r>
            <a:endParaRPr lang="en-IN" sz="1050" spc="-10" dirty="0">
              <a:solidFill>
                <a:srgbClr val="332B2B"/>
              </a:solidFill>
              <a:latin typeface="Times New Roman" panose="02020603050405020304" pitchFamily="18" charset="0"/>
              <a:cs typeface="Times New Roman" panose="02020603050405020304" pitchFamily="18" charset="0"/>
            </a:endParaRPr>
          </a:p>
          <a:p>
            <a:pPr marL="97790" marR="596900">
              <a:lnSpc>
                <a:spcPts val="1130"/>
              </a:lnSpc>
              <a:spcBef>
                <a:spcPts val="114"/>
              </a:spcBef>
            </a:pPr>
            <a:endParaRPr sz="1050" dirty="0">
              <a:latin typeface="Times New Roman" panose="02020603050405020304" pitchFamily="18" charset="0"/>
              <a:cs typeface="Times New Roman" panose="02020603050405020304" pitchFamily="18" charset="0"/>
            </a:endParaRPr>
          </a:p>
          <a:p>
            <a:pPr marL="97790">
              <a:lnSpc>
                <a:spcPts val="1075"/>
              </a:lnSpc>
            </a:pPr>
            <a:r>
              <a:rPr sz="1050" spc="-130" dirty="0">
                <a:solidFill>
                  <a:srgbClr val="332B2B"/>
                </a:solidFill>
                <a:latin typeface="Times New Roman" panose="02020603050405020304" pitchFamily="18" charset="0"/>
                <a:cs typeface="Times New Roman" panose="02020603050405020304" pitchFamily="18" charset="0"/>
              </a:rPr>
              <a:t>3.</a:t>
            </a:r>
            <a:r>
              <a:rPr sz="1050" spc="-7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Regulatory</a:t>
            </a:r>
            <a:r>
              <a:rPr sz="1050" spc="-7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Compliance:</a:t>
            </a:r>
            <a:endParaRPr sz="1050" dirty="0">
              <a:latin typeface="Times New Roman" panose="02020603050405020304" pitchFamily="18" charset="0"/>
              <a:cs typeface="Times New Roman" panose="02020603050405020304" pitchFamily="18" charset="0"/>
            </a:endParaRPr>
          </a:p>
          <a:p>
            <a:pPr marL="97790" marR="1067435">
              <a:lnSpc>
                <a:spcPts val="1130"/>
              </a:lnSpc>
              <a:spcBef>
                <a:spcPts val="114"/>
              </a:spcBef>
            </a:pPr>
            <a:r>
              <a:rPr sz="1050" spc="-85" dirty="0">
                <a:solidFill>
                  <a:srgbClr val="332B2B"/>
                </a:solidFill>
                <a:latin typeface="Times New Roman" panose="02020603050405020304" pitchFamily="18" charset="0"/>
                <a:cs typeface="Times New Roman" panose="02020603050405020304" pitchFamily="18" charset="0"/>
              </a:rPr>
              <a:t>-</a:t>
            </a:r>
            <a:r>
              <a:rPr sz="1050" spc="-4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Research</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adhere</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legal</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regulatory</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requirements</a:t>
            </a:r>
            <a:r>
              <a:rPr sz="1050" spc="-4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for</a:t>
            </a:r>
            <a:r>
              <a:rPr sz="1050" spc="-4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operating</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drones</a:t>
            </a:r>
            <a:r>
              <a:rPr sz="1050" spc="-4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in</a:t>
            </a:r>
            <a:r>
              <a:rPr sz="1050" spc="-4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the </a:t>
            </a:r>
            <a:r>
              <a:rPr sz="1050" dirty="0">
                <a:solidFill>
                  <a:srgbClr val="332B2B"/>
                </a:solidFill>
                <a:latin typeface="Times New Roman" panose="02020603050405020304" pitchFamily="18" charset="0"/>
                <a:cs typeface="Times New Roman" panose="02020603050405020304" pitchFamily="18" charset="0"/>
              </a:rPr>
              <a:t>selected</a:t>
            </a:r>
            <a:r>
              <a:rPr sz="1050" spc="-15" dirty="0">
                <a:solidFill>
                  <a:srgbClr val="332B2B"/>
                </a:solidFill>
                <a:latin typeface="Times New Roman" panose="02020603050405020304" pitchFamily="18" charset="0"/>
                <a:cs typeface="Times New Roman" panose="02020603050405020304" pitchFamily="18" charset="0"/>
              </a:rPr>
              <a:t> </a:t>
            </a:r>
            <a:r>
              <a:rPr sz="1050" spc="-55" dirty="0">
                <a:solidFill>
                  <a:srgbClr val="332B2B"/>
                </a:solidFill>
                <a:latin typeface="Times New Roman" panose="02020603050405020304" pitchFamily="18" charset="0"/>
                <a:cs typeface="Times New Roman" panose="02020603050405020304" pitchFamily="18" charset="0"/>
              </a:rPr>
              <a:t>areas.</a:t>
            </a:r>
            <a:r>
              <a:rPr sz="1050" spc="-1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Ensure</a:t>
            </a:r>
            <a:r>
              <a:rPr sz="1050" spc="-1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compliance</a:t>
            </a:r>
            <a:r>
              <a:rPr sz="1050" spc="-1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with</a:t>
            </a:r>
            <a:r>
              <a:rPr sz="1050" spc="-10" dirty="0">
                <a:solidFill>
                  <a:srgbClr val="332B2B"/>
                </a:solidFill>
                <a:latin typeface="Times New Roman" panose="02020603050405020304" pitchFamily="18" charset="0"/>
                <a:cs typeface="Times New Roman" panose="02020603050405020304" pitchFamily="18" charset="0"/>
              </a:rPr>
              <a:t> airspace </a:t>
            </a:r>
            <a:r>
              <a:rPr sz="1050" spc="-20" dirty="0">
                <a:solidFill>
                  <a:srgbClr val="332B2B"/>
                </a:solidFill>
                <a:latin typeface="Times New Roman" panose="02020603050405020304" pitchFamily="18" charset="0"/>
                <a:cs typeface="Times New Roman" panose="02020603050405020304" pitchFamily="18" charset="0"/>
              </a:rPr>
              <a:t>regulations,</a:t>
            </a:r>
            <a:r>
              <a:rPr sz="1050" spc="-1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permits,</a:t>
            </a:r>
            <a:r>
              <a:rPr sz="1050" spc="-1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10" dirty="0">
                <a:solidFill>
                  <a:srgbClr val="332B2B"/>
                </a:solidFill>
                <a:latin typeface="Times New Roman" panose="02020603050405020304" pitchFamily="18" charset="0"/>
                <a:cs typeface="Times New Roman" panose="02020603050405020304" pitchFamily="18" charset="0"/>
              </a:rPr>
              <a:t> approvals.</a:t>
            </a:r>
            <a:endParaRPr lang="en-IN" sz="1050" spc="-10" dirty="0">
              <a:solidFill>
                <a:srgbClr val="332B2B"/>
              </a:solidFill>
              <a:latin typeface="Times New Roman" panose="02020603050405020304" pitchFamily="18" charset="0"/>
              <a:cs typeface="Times New Roman" panose="02020603050405020304" pitchFamily="18" charset="0"/>
            </a:endParaRPr>
          </a:p>
          <a:p>
            <a:pPr marL="97790" marR="1067435">
              <a:lnSpc>
                <a:spcPts val="1130"/>
              </a:lnSpc>
              <a:spcBef>
                <a:spcPts val="114"/>
              </a:spcBef>
            </a:pPr>
            <a:endParaRPr sz="1050" dirty="0">
              <a:latin typeface="Times New Roman" panose="02020603050405020304" pitchFamily="18" charset="0"/>
              <a:cs typeface="Times New Roman" panose="02020603050405020304" pitchFamily="18" charset="0"/>
            </a:endParaRPr>
          </a:p>
          <a:p>
            <a:pPr marL="97790">
              <a:lnSpc>
                <a:spcPts val="1110"/>
              </a:lnSpc>
            </a:pPr>
            <a:r>
              <a:rPr sz="1050" spc="-70" dirty="0">
                <a:solidFill>
                  <a:srgbClr val="332B2B"/>
                </a:solidFill>
                <a:latin typeface="Times New Roman" panose="02020603050405020304" pitchFamily="18" charset="0"/>
                <a:cs typeface="Times New Roman" panose="02020603050405020304" pitchFamily="18" charset="0"/>
              </a:rPr>
              <a:t>4.</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Payload</a:t>
            </a:r>
            <a:r>
              <a:rPr sz="1050" spc="-5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Design:</a:t>
            </a:r>
            <a:endParaRPr sz="1050" dirty="0">
              <a:latin typeface="Times New Roman" panose="02020603050405020304" pitchFamily="18" charset="0"/>
              <a:cs typeface="Times New Roman" panose="02020603050405020304" pitchFamily="18" charset="0"/>
            </a:endParaRPr>
          </a:p>
          <a:p>
            <a:pPr marL="97790" marR="787400">
              <a:lnSpc>
                <a:spcPts val="1130"/>
              </a:lnSpc>
              <a:spcBef>
                <a:spcPts val="80"/>
              </a:spcBef>
            </a:pPr>
            <a:r>
              <a:rPr sz="1050" spc="-85" dirty="0">
                <a:solidFill>
                  <a:srgbClr val="332B2B"/>
                </a:solidFill>
                <a:latin typeface="Times New Roman" panose="02020603050405020304" pitchFamily="18" charset="0"/>
                <a:cs typeface="Times New Roman" panose="02020603050405020304" pitchFamily="18" charset="0"/>
              </a:rPr>
              <a:t>-</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Develop</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secure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3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protective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payload</a:t>
            </a:r>
            <a:r>
              <a:rPr sz="1050" spc="-3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system</a:t>
            </a:r>
            <a:r>
              <a:rPr sz="1050" spc="-3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for</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3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packages,</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considering</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factors </a:t>
            </a:r>
            <a:r>
              <a:rPr sz="1050" spc="-20" dirty="0">
                <a:solidFill>
                  <a:srgbClr val="332B2B"/>
                </a:solidFill>
                <a:latin typeface="Times New Roman" panose="02020603050405020304" pitchFamily="18" charset="0"/>
                <a:cs typeface="Times New Roman" panose="02020603050405020304" pitchFamily="18" charset="0"/>
              </a:rPr>
              <a:t>like</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temperature</a:t>
            </a:r>
            <a:r>
              <a:rPr sz="1050" spc="-4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control,</a:t>
            </a:r>
            <a:r>
              <a:rPr sz="1050" spc="-4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shock</a:t>
            </a:r>
            <a:r>
              <a:rPr sz="1050" spc="-4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absorption,</a:t>
            </a:r>
            <a:r>
              <a:rPr sz="1050" spc="-4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45"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safe</a:t>
            </a:r>
            <a:r>
              <a:rPr sz="1050" spc="-4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storage.</a:t>
            </a:r>
            <a:endParaRPr lang="en-IN" sz="1050" spc="-10" dirty="0">
              <a:solidFill>
                <a:srgbClr val="332B2B"/>
              </a:solidFill>
              <a:latin typeface="Times New Roman" panose="02020603050405020304" pitchFamily="18" charset="0"/>
              <a:cs typeface="Times New Roman" panose="02020603050405020304" pitchFamily="18" charset="0"/>
            </a:endParaRPr>
          </a:p>
          <a:p>
            <a:pPr marL="97790" marR="787400">
              <a:lnSpc>
                <a:spcPts val="1130"/>
              </a:lnSpc>
              <a:spcBef>
                <a:spcPts val="80"/>
              </a:spcBef>
            </a:pPr>
            <a:endParaRPr sz="1050" dirty="0">
              <a:latin typeface="Times New Roman" panose="02020603050405020304" pitchFamily="18" charset="0"/>
              <a:cs typeface="Times New Roman" panose="02020603050405020304" pitchFamily="18" charset="0"/>
            </a:endParaRPr>
          </a:p>
          <a:p>
            <a:pPr marL="97790">
              <a:lnSpc>
                <a:spcPts val="1110"/>
              </a:lnSpc>
            </a:pPr>
            <a:r>
              <a:rPr sz="1050" spc="-130" dirty="0">
                <a:solidFill>
                  <a:srgbClr val="332B2B"/>
                </a:solidFill>
                <a:latin typeface="Times New Roman" panose="02020603050405020304" pitchFamily="18" charset="0"/>
                <a:cs typeface="Times New Roman" panose="02020603050405020304" pitchFamily="18" charset="0"/>
              </a:rPr>
              <a:t>5.</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Route</a:t>
            </a:r>
            <a:r>
              <a:rPr sz="1050" spc="-5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Planning:</a:t>
            </a:r>
            <a:endParaRPr sz="1050" dirty="0">
              <a:latin typeface="Times New Roman" panose="02020603050405020304" pitchFamily="18" charset="0"/>
              <a:cs typeface="Times New Roman" panose="02020603050405020304" pitchFamily="18" charset="0"/>
            </a:endParaRPr>
          </a:p>
          <a:p>
            <a:pPr marL="97790" marR="805180">
              <a:lnSpc>
                <a:spcPts val="1130"/>
              </a:lnSpc>
              <a:spcBef>
                <a:spcPts val="80"/>
              </a:spcBef>
            </a:pPr>
            <a:r>
              <a:rPr sz="1050" spc="-85" dirty="0">
                <a:solidFill>
                  <a:srgbClr val="332B2B"/>
                </a:solidFill>
                <a:latin typeface="Times New Roman" panose="02020603050405020304" pitchFamily="18" charset="0"/>
                <a:cs typeface="Times New Roman" panose="02020603050405020304" pitchFamily="18" charset="0"/>
              </a:rPr>
              <a:t>-</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Implement</a:t>
            </a:r>
            <a:r>
              <a:rPr sz="1050" spc="-2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route</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planning</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algorithms</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optimize</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the</a:t>
            </a:r>
            <a:r>
              <a:rPr sz="1050" spc="-25"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drone's </a:t>
            </a:r>
            <a:r>
              <a:rPr sz="1050" dirty="0">
                <a:solidFill>
                  <a:srgbClr val="332B2B"/>
                </a:solidFill>
                <a:latin typeface="Times New Roman" panose="02020603050405020304" pitchFamily="18" charset="0"/>
                <a:cs typeface="Times New Roman" panose="02020603050405020304" pitchFamily="18" charset="0"/>
              </a:rPr>
              <a:t>flight</a:t>
            </a:r>
            <a:r>
              <a:rPr sz="1050" spc="-25" dirty="0">
                <a:solidFill>
                  <a:srgbClr val="332B2B"/>
                </a:solidFill>
                <a:latin typeface="Times New Roman" panose="02020603050405020304" pitchFamily="18" charset="0"/>
                <a:cs typeface="Times New Roman" panose="02020603050405020304" pitchFamily="18" charset="0"/>
              </a:rPr>
              <a:t> path.</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Consider</a:t>
            </a:r>
            <a:r>
              <a:rPr sz="1050" spc="-2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factors </a:t>
            </a:r>
            <a:r>
              <a:rPr sz="1050" spc="-20" dirty="0">
                <a:solidFill>
                  <a:srgbClr val="332B2B"/>
                </a:solidFill>
                <a:latin typeface="Times New Roman" panose="02020603050405020304" pitchFamily="18" charset="0"/>
                <a:cs typeface="Times New Roman" panose="02020603050405020304" pitchFamily="18" charset="0"/>
              </a:rPr>
              <a:t>like</a:t>
            </a:r>
            <a:r>
              <a:rPr sz="1050" spc="-30"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distance,</a:t>
            </a:r>
            <a:r>
              <a:rPr sz="1050" spc="-25" dirty="0">
                <a:solidFill>
                  <a:srgbClr val="332B2B"/>
                </a:solidFill>
                <a:latin typeface="Times New Roman" panose="02020603050405020304" pitchFamily="18" charset="0"/>
                <a:cs typeface="Times New Roman" panose="02020603050405020304" pitchFamily="18" charset="0"/>
              </a:rPr>
              <a:t> obstacles,</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weather</a:t>
            </a:r>
            <a:r>
              <a:rPr sz="1050" spc="-2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conditions.</a:t>
            </a:r>
            <a:endParaRPr lang="en-IN" sz="1050" spc="-10" dirty="0">
              <a:solidFill>
                <a:srgbClr val="332B2B"/>
              </a:solidFill>
              <a:latin typeface="Times New Roman" panose="02020603050405020304" pitchFamily="18" charset="0"/>
              <a:cs typeface="Times New Roman" panose="02020603050405020304" pitchFamily="18" charset="0"/>
            </a:endParaRPr>
          </a:p>
          <a:p>
            <a:pPr marL="97790" marR="805180">
              <a:lnSpc>
                <a:spcPts val="1130"/>
              </a:lnSpc>
              <a:spcBef>
                <a:spcPts val="80"/>
              </a:spcBef>
            </a:pPr>
            <a:r>
              <a:rPr sz="1050" u="heavy" dirty="0">
                <a:solidFill>
                  <a:srgbClr val="332B2B"/>
                </a:solidFill>
                <a:uFill>
                  <a:solidFill>
                    <a:srgbClr val="332B2B"/>
                  </a:solidFill>
                </a:uFill>
                <a:latin typeface="Verdana"/>
                <a:cs typeface="Verdana"/>
              </a:rPr>
              <a:t>	</a:t>
            </a:r>
            <a:endParaRPr sz="1050" dirty="0">
              <a:latin typeface="Verdana"/>
              <a:cs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713607"/>
            <a:ext cx="6967855" cy="19050"/>
          </a:xfrm>
          <a:custGeom>
            <a:avLst/>
            <a:gdLst/>
            <a:ahLst/>
            <a:cxnLst/>
            <a:rect l="l" t="t" r="r" b="b"/>
            <a:pathLst>
              <a:path w="6967855" h="19050">
                <a:moveTo>
                  <a:pt x="6967690" y="0"/>
                </a:moveTo>
                <a:lnTo>
                  <a:pt x="0" y="0"/>
                </a:lnTo>
                <a:lnTo>
                  <a:pt x="0" y="19037"/>
                </a:lnTo>
                <a:lnTo>
                  <a:pt x="6967690" y="19037"/>
                </a:lnTo>
                <a:lnTo>
                  <a:pt x="6967690" y="0"/>
                </a:lnTo>
                <a:close/>
              </a:path>
            </a:pathLst>
          </a:custGeom>
          <a:solidFill>
            <a:srgbClr val="332B2B"/>
          </a:solidFill>
        </p:spPr>
        <p:txBody>
          <a:bodyPr wrap="square" lIns="0" tIns="0" rIns="0" bIns="0" rtlCol="0"/>
          <a:lstStyle/>
          <a:p>
            <a:endParaRPr/>
          </a:p>
        </p:txBody>
      </p:sp>
      <p:sp>
        <p:nvSpPr>
          <p:cNvPr id="3" name="object 3"/>
          <p:cNvSpPr txBox="1"/>
          <p:nvPr/>
        </p:nvSpPr>
        <p:spPr>
          <a:xfrm>
            <a:off x="57150" y="236093"/>
            <a:ext cx="6705600" cy="2990306"/>
          </a:xfrm>
          <a:prstGeom prst="rect">
            <a:avLst/>
          </a:prstGeom>
        </p:spPr>
        <p:txBody>
          <a:bodyPr vert="horz" wrap="square" lIns="0" tIns="12700" rIns="0" bIns="0" rtlCol="0">
            <a:spAutoFit/>
          </a:bodyPr>
          <a:lstStyle/>
          <a:p>
            <a:pPr marL="97790" marR="805180">
              <a:lnSpc>
                <a:spcPts val="1130"/>
              </a:lnSpc>
              <a:spcBef>
                <a:spcPts val="80"/>
              </a:spcBef>
            </a:pPr>
            <a:endParaRPr lang="en-GB" sz="1050" dirty="0">
              <a:latin typeface="Times New Roman" panose="02020603050405020304" pitchFamily="18" charset="0"/>
              <a:cs typeface="Times New Roman" panose="02020603050405020304" pitchFamily="18" charset="0"/>
            </a:endParaRPr>
          </a:p>
          <a:p>
            <a:pPr marL="97790">
              <a:lnSpc>
                <a:spcPts val="1110"/>
              </a:lnSpc>
            </a:pPr>
            <a:r>
              <a:rPr lang="en-GB" sz="1050" spc="-100" dirty="0">
                <a:solidFill>
                  <a:srgbClr val="332B2B"/>
                </a:solidFill>
                <a:latin typeface="Times New Roman" panose="02020603050405020304" pitchFamily="18" charset="0"/>
                <a:cs typeface="Times New Roman" panose="02020603050405020304" pitchFamily="18" charset="0"/>
              </a:rPr>
              <a:t>6.</a:t>
            </a:r>
            <a:r>
              <a:rPr lang="en-GB" sz="1050" spc="-7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Data</a:t>
            </a:r>
            <a:r>
              <a:rPr lang="en-GB" sz="1050" spc="-7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Collection:</a:t>
            </a:r>
            <a:endParaRPr lang="en-GB" sz="1050" dirty="0">
              <a:latin typeface="Times New Roman" panose="02020603050405020304" pitchFamily="18" charset="0"/>
              <a:cs typeface="Times New Roman" panose="02020603050405020304" pitchFamily="18" charset="0"/>
            </a:endParaRPr>
          </a:p>
          <a:p>
            <a:pPr marL="97790" marR="882015">
              <a:lnSpc>
                <a:spcPts val="1200"/>
              </a:lnSpc>
              <a:spcBef>
                <a:spcPts val="20"/>
              </a:spcBef>
            </a:pPr>
            <a:r>
              <a:rPr lang="en-GB" sz="1050" spc="-85" dirty="0">
                <a:solidFill>
                  <a:srgbClr val="332B2B"/>
                </a:solidFill>
                <a:latin typeface="Times New Roman" panose="02020603050405020304" pitchFamily="18" charset="0"/>
                <a:cs typeface="Times New Roman" panose="02020603050405020304" pitchFamily="18" charset="0"/>
              </a:rPr>
              <a:t>-</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Gather</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data</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related</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to</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medical</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supply</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demands</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in</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target</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spc="-55" dirty="0">
                <a:solidFill>
                  <a:srgbClr val="332B2B"/>
                </a:solidFill>
                <a:latin typeface="Times New Roman" panose="02020603050405020304" pitchFamily="18" charset="0"/>
                <a:cs typeface="Times New Roman" panose="02020603050405020304" pitchFamily="18" charset="0"/>
              </a:rPr>
              <a:t>areas.</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This</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may</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include</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data</a:t>
            </a:r>
            <a:r>
              <a:rPr lang="en-GB" sz="1050" spc="-35"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on </a:t>
            </a:r>
            <a:r>
              <a:rPr lang="en-GB" sz="1050" dirty="0">
                <a:solidFill>
                  <a:srgbClr val="332B2B"/>
                </a:solidFill>
                <a:latin typeface="Times New Roman" panose="02020603050405020304" pitchFamily="18" charset="0"/>
                <a:cs typeface="Times New Roman" panose="02020603050405020304" pitchFamily="18" charset="0"/>
              </a:rPr>
              <a:t>required</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medications,</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delivery</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frequency,</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emergency</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situations.</a:t>
            </a:r>
          </a:p>
          <a:p>
            <a:pPr marL="97790" marR="882015">
              <a:lnSpc>
                <a:spcPts val="1200"/>
              </a:lnSpc>
              <a:spcBef>
                <a:spcPts val="20"/>
              </a:spcBef>
            </a:pPr>
            <a:endParaRPr lang="en-GB" sz="1050" dirty="0">
              <a:latin typeface="Times New Roman" panose="02020603050405020304" pitchFamily="18" charset="0"/>
              <a:cs typeface="Times New Roman" panose="02020603050405020304" pitchFamily="18" charset="0"/>
            </a:endParaRPr>
          </a:p>
          <a:p>
            <a:pPr marL="97790">
              <a:lnSpc>
                <a:spcPts val="1025"/>
              </a:lnSpc>
            </a:pPr>
            <a:r>
              <a:rPr lang="en-GB" sz="1050" spc="-145" dirty="0">
                <a:solidFill>
                  <a:srgbClr val="332B2B"/>
                </a:solidFill>
                <a:latin typeface="Times New Roman" panose="02020603050405020304" pitchFamily="18" charset="0"/>
                <a:cs typeface="Times New Roman" panose="02020603050405020304" pitchFamily="18" charset="0"/>
              </a:rPr>
              <a:t>7.</a:t>
            </a:r>
            <a:r>
              <a:rPr lang="en-GB" sz="1050" spc="-5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Testing</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Prototyping:</a:t>
            </a:r>
            <a:endParaRPr lang="en-GB" sz="1050" dirty="0">
              <a:latin typeface="Times New Roman" panose="02020603050405020304" pitchFamily="18" charset="0"/>
              <a:cs typeface="Times New Roman" panose="02020603050405020304" pitchFamily="18" charset="0"/>
            </a:endParaRPr>
          </a:p>
          <a:p>
            <a:pPr marL="97790">
              <a:lnSpc>
                <a:spcPts val="1165"/>
              </a:lnSpc>
            </a:pPr>
            <a:r>
              <a:rPr lang="en-GB" sz="1050" spc="-85" dirty="0">
                <a:solidFill>
                  <a:srgbClr val="332B2B"/>
                </a:solidFill>
                <a:latin typeface="Times New Roman" panose="02020603050405020304" pitchFamily="18" charset="0"/>
                <a:cs typeface="Times New Roman" panose="02020603050405020304" pitchFamily="18" charset="0"/>
              </a:rPr>
              <a:t>-</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Create </a:t>
            </a:r>
            <a:r>
              <a:rPr lang="en-GB" sz="1050" spc="-10" dirty="0">
                <a:solidFill>
                  <a:srgbClr val="332B2B"/>
                </a:solidFill>
                <a:latin typeface="Times New Roman" panose="02020603050405020304" pitchFamily="18" charset="0"/>
                <a:cs typeface="Times New Roman" panose="02020603050405020304" pitchFamily="18" charset="0"/>
              </a:rPr>
              <a:t>prototypes</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of</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the</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medical</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supply</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drone</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conduct</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rigorous</a:t>
            </a:r>
            <a:r>
              <a:rPr lang="en-GB" sz="1050" spc="-25"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testing, </a:t>
            </a:r>
            <a:r>
              <a:rPr lang="en-GB" sz="1050" spc="-10" dirty="0">
                <a:solidFill>
                  <a:srgbClr val="332B2B"/>
                </a:solidFill>
                <a:latin typeface="Times New Roman" panose="02020603050405020304" pitchFamily="18" charset="0"/>
                <a:cs typeface="Times New Roman" panose="02020603050405020304" pitchFamily="18" charset="0"/>
              </a:rPr>
              <a:t>including</a:t>
            </a:r>
            <a:endParaRPr lang="en-GB" sz="1050" dirty="0">
              <a:latin typeface="Times New Roman" panose="02020603050405020304" pitchFamily="18" charset="0"/>
              <a:cs typeface="Times New Roman" panose="02020603050405020304" pitchFamily="18" charset="0"/>
            </a:endParaRPr>
          </a:p>
          <a:p>
            <a:pPr marL="12700">
              <a:lnSpc>
                <a:spcPts val="1230"/>
              </a:lnSpc>
              <a:tabLst>
                <a:tab pos="6979920" algn="l"/>
              </a:tabLst>
            </a:pPr>
            <a:r>
              <a:rPr lang="en-GB" sz="1050" spc="130"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dirty="0">
                <a:solidFill>
                  <a:srgbClr val="332B2B"/>
                </a:solidFill>
                <a:uFill>
                  <a:solidFill>
                    <a:srgbClr val="332B2B"/>
                  </a:solidFill>
                </a:uFill>
                <a:latin typeface="Times New Roman" panose="02020603050405020304" pitchFamily="18" charset="0"/>
                <a:cs typeface="Times New Roman" panose="02020603050405020304" pitchFamily="18" charset="0"/>
              </a:rPr>
              <a:t>payload</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delivery, </a:t>
            </a:r>
            <a:r>
              <a:rPr lang="en-GB" sz="1050" spc="-10" dirty="0">
                <a:solidFill>
                  <a:srgbClr val="332B2B"/>
                </a:solidFill>
                <a:uFill>
                  <a:solidFill>
                    <a:srgbClr val="332B2B"/>
                  </a:solidFill>
                </a:uFill>
                <a:latin typeface="Times New Roman" panose="02020603050405020304" pitchFamily="18" charset="0"/>
                <a:cs typeface="Times New Roman" panose="02020603050405020304" pitchFamily="18" charset="0"/>
              </a:rPr>
              <a:t>route</a:t>
            </a:r>
            <a:r>
              <a:rPr lang="en-GB" sz="1050" spc="-50"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spc="-30" dirty="0">
                <a:solidFill>
                  <a:srgbClr val="332B2B"/>
                </a:solidFill>
                <a:uFill>
                  <a:solidFill>
                    <a:srgbClr val="332B2B"/>
                  </a:solidFill>
                </a:uFill>
                <a:latin typeface="Times New Roman" panose="02020603050405020304" pitchFamily="18" charset="0"/>
                <a:cs typeface="Times New Roman" panose="02020603050405020304" pitchFamily="18" charset="0"/>
              </a:rPr>
              <a:t>accuracy,</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dirty="0">
                <a:solidFill>
                  <a:srgbClr val="332B2B"/>
                </a:solidFill>
                <a:uFill>
                  <a:solidFill>
                    <a:srgbClr val="332B2B"/>
                  </a:solidFill>
                </a:uFill>
                <a:latin typeface="Times New Roman" panose="02020603050405020304" pitchFamily="18" charset="0"/>
                <a:cs typeface="Times New Roman" panose="02020603050405020304" pitchFamily="18" charset="0"/>
              </a:rPr>
              <a:t>and</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dirty="0">
                <a:solidFill>
                  <a:srgbClr val="332B2B"/>
                </a:solidFill>
                <a:uFill>
                  <a:solidFill>
                    <a:srgbClr val="332B2B"/>
                  </a:solidFill>
                </a:uFill>
                <a:latin typeface="Times New Roman" panose="02020603050405020304" pitchFamily="18" charset="0"/>
                <a:cs typeface="Times New Roman" panose="02020603050405020304" pitchFamily="18" charset="0"/>
              </a:rPr>
              <a:t>performance</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dirty="0">
                <a:solidFill>
                  <a:srgbClr val="332B2B"/>
                </a:solidFill>
                <a:uFill>
                  <a:solidFill>
                    <a:srgbClr val="332B2B"/>
                  </a:solidFill>
                </a:uFill>
                <a:latin typeface="Times New Roman" panose="02020603050405020304" pitchFamily="18" charset="0"/>
                <a:cs typeface="Times New Roman" panose="02020603050405020304" pitchFamily="18" charset="0"/>
              </a:rPr>
              <a:t>in</a:t>
            </a:r>
            <a:r>
              <a:rPr lang="en-GB" sz="1050" spc="-50"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spc="-25" dirty="0">
                <a:solidFill>
                  <a:srgbClr val="332B2B"/>
                </a:solidFill>
                <a:uFill>
                  <a:solidFill>
                    <a:srgbClr val="332B2B"/>
                  </a:solidFill>
                </a:uFill>
                <a:latin typeface="Times New Roman" panose="02020603050405020304" pitchFamily="18" charset="0"/>
                <a:cs typeface="Times New Roman" panose="02020603050405020304" pitchFamily="18" charset="0"/>
              </a:rPr>
              <a:t>various</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dirty="0">
                <a:solidFill>
                  <a:srgbClr val="332B2B"/>
                </a:solidFill>
                <a:uFill>
                  <a:solidFill>
                    <a:srgbClr val="332B2B"/>
                  </a:solidFill>
                </a:uFill>
                <a:latin typeface="Times New Roman" panose="02020603050405020304" pitchFamily="18" charset="0"/>
                <a:cs typeface="Times New Roman" panose="02020603050405020304" pitchFamily="18" charset="0"/>
              </a:rPr>
              <a:t>weather</a:t>
            </a:r>
            <a:r>
              <a:rPr lang="en-GB" sz="1050" spc="-45" dirty="0">
                <a:solidFill>
                  <a:srgbClr val="332B2B"/>
                </a:solidFill>
                <a:uFill>
                  <a:solidFill>
                    <a:srgbClr val="332B2B"/>
                  </a:solidFill>
                </a:uFill>
                <a:latin typeface="Times New Roman" panose="02020603050405020304" pitchFamily="18" charset="0"/>
                <a:cs typeface="Times New Roman" panose="02020603050405020304" pitchFamily="18" charset="0"/>
              </a:rPr>
              <a:t> </a:t>
            </a:r>
            <a:r>
              <a:rPr lang="en-GB" sz="1050" spc="-10" dirty="0">
                <a:solidFill>
                  <a:srgbClr val="332B2B"/>
                </a:solidFill>
                <a:uFill>
                  <a:solidFill>
                    <a:srgbClr val="332B2B"/>
                  </a:solidFill>
                </a:uFill>
                <a:latin typeface="Times New Roman" panose="02020603050405020304" pitchFamily="18" charset="0"/>
                <a:cs typeface="Times New Roman" panose="02020603050405020304" pitchFamily="18" charset="0"/>
              </a:rPr>
              <a:t>conditions.</a:t>
            </a:r>
          </a:p>
          <a:p>
            <a:pPr marL="12700">
              <a:lnSpc>
                <a:spcPts val="1230"/>
              </a:lnSpc>
              <a:tabLst>
                <a:tab pos="6979920" algn="l"/>
              </a:tabLst>
            </a:pPr>
            <a:endParaRPr lang="en-IN" sz="1050" spc="-75" dirty="0">
              <a:solidFill>
                <a:srgbClr val="332B2B"/>
              </a:solidFill>
              <a:latin typeface="Times New Roman" panose="02020603050405020304" pitchFamily="18" charset="0"/>
              <a:cs typeface="Times New Roman" panose="02020603050405020304" pitchFamily="18" charset="0"/>
            </a:endParaRPr>
          </a:p>
          <a:p>
            <a:pPr marL="12700">
              <a:lnSpc>
                <a:spcPts val="1230"/>
              </a:lnSpc>
              <a:spcBef>
                <a:spcPts val="100"/>
              </a:spcBef>
            </a:pPr>
            <a:r>
              <a:rPr sz="1050" spc="-75" dirty="0">
                <a:solidFill>
                  <a:srgbClr val="332B2B"/>
                </a:solidFill>
                <a:latin typeface="Times New Roman" panose="02020603050405020304" pitchFamily="18" charset="0"/>
                <a:cs typeface="Times New Roman" panose="02020603050405020304" pitchFamily="18" charset="0"/>
              </a:rPr>
              <a:t>8.</a:t>
            </a:r>
            <a:r>
              <a:rPr sz="1050" spc="-4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Integration</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with</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Healthcare</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Facilities:</a:t>
            </a:r>
            <a:endParaRPr sz="1050" dirty="0">
              <a:latin typeface="Times New Roman" panose="02020603050405020304" pitchFamily="18" charset="0"/>
              <a:cs typeface="Times New Roman" panose="02020603050405020304" pitchFamily="18" charset="0"/>
            </a:endParaRPr>
          </a:p>
          <a:p>
            <a:pPr marL="12700" marR="389255">
              <a:lnSpc>
                <a:spcPts val="1130"/>
              </a:lnSpc>
              <a:spcBef>
                <a:spcPts val="114"/>
              </a:spcBef>
            </a:pPr>
            <a:r>
              <a:rPr sz="1050" spc="-85" dirty="0">
                <a:solidFill>
                  <a:srgbClr val="332B2B"/>
                </a:solidFill>
                <a:latin typeface="Times New Roman" panose="02020603050405020304" pitchFamily="18" charset="0"/>
                <a:cs typeface="Times New Roman" panose="02020603050405020304" pitchFamily="18" charset="0"/>
              </a:rPr>
              <a:t>-</a:t>
            </a:r>
            <a:r>
              <a:rPr sz="1050" spc="-5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Collaborate</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with</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local</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healthcare</a:t>
            </a:r>
            <a:r>
              <a:rPr sz="1050" spc="-5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providers</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5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establish</a:t>
            </a:r>
            <a:r>
              <a:rPr sz="1050" spc="-5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a:t>
            </a:r>
            <a:r>
              <a:rPr sz="1050" spc="-50"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seamless</a:t>
            </a:r>
            <a:r>
              <a:rPr sz="1050" spc="-5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system</a:t>
            </a:r>
            <a:r>
              <a:rPr sz="1050" spc="-5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for</a:t>
            </a:r>
            <a:r>
              <a:rPr sz="1050" spc="-5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receiving, </a:t>
            </a:r>
            <a:r>
              <a:rPr sz="1050" spc="-25" dirty="0">
                <a:solidFill>
                  <a:srgbClr val="332B2B"/>
                </a:solidFill>
                <a:latin typeface="Times New Roman" panose="02020603050405020304" pitchFamily="18" charset="0"/>
                <a:cs typeface="Times New Roman" panose="02020603050405020304" pitchFamily="18" charset="0"/>
              </a:rPr>
              <a:t>storing,</a:t>
            </a:r>
            <a:r>
              <a:rPr sz="1050" dirty="0">
                <a:solidFill>
                  <a:srgbClr val="332B2B"/>
                </a:solidFill>
                <a:latin typeface="Times New Roman" panose="02020603050405020304" pitchFamily="18" charset="0"/>
                <a:cs typeface="Times New Roman" panose="02020603050405020304" pitchFamily="18" charset="0"/>
              </a:rPr>
              <a:t> and</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distributing</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supplies</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upon</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 </a:t>
            </a:r>
            <a:r>
              <a:rPr sz="1050" spc="-10" dirty="0">
                <a:solidFill>
                  <a:srgbClr val="332B2B"/>
                </a:solidFill>
                <a:latin typeface="Times New Roman" panose="02020603050405020304" pitchFamily="18" charset="0"/>
                <a:cs typeface="Times New Roman" panose="02020603050405020304" pitchFamily="18" charset="0"/>
              </a:rPr>
              <a:t>arrival.</a:t>
            </a:r>
            <a:endParaRPr lang="en-IN" sz="1050" spc="-10" dirty="0">
              <a:solidFill>
                <a:srgbClr val="332B2B"/>
              </a:solidFill>
              <a:latin typeface="Times New Roman" panose="02020603050405020304" pitchFamily="18" charset="0"/>
              <a:cs typeface="Times New Roman" panose="02020603050405020304" pitchFamily="18" charset="0"/>
            </a:endParaRPr>
          </a:p>
          <a:p>
            <a:pPr marL="12700" marR="389255">
              <a:lnSpc>
                <a:spcPts val="1130"/>
              </a:lnSpc>
              <a:spcBef>
                <a:spcPts val="114"/>
              </a:spcBef>
            </a:pPr>
            <a:endParaRPr sz="1050" dirty="0">
              <a:latin typeface="Times New Roman" panose="02020603050405020304" pitchFamily="18" charset="0"/>
              <a:cs typeface="Times New Roman" panose="02020603050405020304" pitchFamily="18" charset="0"/>
            </a:endParaRPr>
          </a:p>
          <a:p>
            <a:pPr marL="12700">
              <a:lnSpc>
                <a:spcPts val="1110"/>
              </a:lnSpc>
            </a:pPr>
            <a:r>
              <a:rPr sz="1050" spc="-110" dirty="0">
                <a:solidFill>
                  <a:srgbClr val="332B2B"/>
                </a:solidFill>
                <a:latin typeface="Times New Roman" panose="02020603050405020304" pitchFamily="18" charset="0"/>
                <a:cs typeface="Times New Roman" panose="02020603050405020304" pitchFamily="18" charset="0"/>
              </a:rPr>
              <a:t>9.</a:t>
            </a:r>
            <a:r>
              <a:rPr sz="1050" spc="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Monitoring</a:t>
            </a:r>
            <a:r>
              <a:rPr sz="1050" spc="1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1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Control:</a:t>
            </a:r>
            <a:endParaRPr sz="1050" dirty="0">
              <a:latin typeface="Times New Roman" panose="02020603050405020304" pitchFamily="18" charset="0"/>
              <a:cs typeface="Times New Roman" panose="02020603050405020304" pitchFamily="18" charset="0"/>
            </a:endParaRPr>
          </a:p>
          <a:p>
            <a:pPr marL="12700" marR="170815">
              <a:lnSpc>
                <a:spcPts val="1130"/>
              </a:lnSpc>
              <a:spcBef>
                <a:spcPts val="75"/>
              </a:spcBef>
            </a:pPr>
            <a:r>
              <a:rPr sz="1050" spc="-85" dirty="0">
                <a:solidFill>
                  <a:srgbClr val="332B2B"/>
                </a:solidFill>
                <a:latin typeface="Times New Roman" panose="02020603050405020304" pitchFamily="18" charset="0"/>
                <a:cs typeface="Times New Roman" panose="02020603050405020304" pitchFamily="18" charset="0"/>
              </a:rPr>
              <a:t>-</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Implement</a:t>
            </a:r>
            <a:r>
              <a:rPr sz="1050" spc="-2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a:t>
            </a:r>
            <a:r>
              <a:rPr sz="1050" spc="-20" dirty="0">
                <a:solidFill>
                  <a:srgbClr val="332B2B"/>
                </a:solidFill>
                <a:latin typeface="Times New Roman" panose="02020603050405020304" pitchFamily="18" charset="0"/>
                <a:cs typeface="Times New Roman" panose="02020603050405020304" pitchFamily="18" charset="0"/>
              </a:rPr>
              <a:t> </a:t>
            </a:r>
            <a:r>
              <a:rPr sz="1050" spc="-35" dirty="0">
                <a:solidFill>
                  <a:srgbClr val="332B2B"/>
                </a:solidFill>
                <a:latin typeface="Times New Roman" panose="02020603050405020304" pitchFamily="18" charset="0"/>
                <a:cs typeface="Times New Roman" panose="02020603050405020304" pitchFamily="18" charset="0"/>
              </a:rPr>
              <a:t>real-</a:t>
            </a:r>
            <a:r>
              <a:rPr sz="1050" dirty="0">
                <a:solidFill>
                  <a:srgbClr val="332B2B"/>
                </a:solidFill>
                <a:latin typeface="Times New Roman" panose="02020603050405020304" pitchFamily="18" charset="0"/>
                <a:cs typeface="Times New Roman" panose="02020603050405020304" pitchFamily="18" charset="0"/>
              </a:rPr>
              <a:t>time</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monitoring</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control</a:t>
            </a:r>
            <a:r>
              <a:rPr sz="1050" spc="-2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system</a:t>
            </a:r>
            <a:r>
              <a:rPr sz="1050" spc="-2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for</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the</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medical</a:t>
            </a:r>
            <a:r>
              <a:rPr sz="1050" spc="-2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drone.</a:t>
            </a:r>
            <a:r>
              <a:rPr sz="1050" spc="-2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This</a:t>
            </a:r>
            <a:r>
              <a:rPr sz="1050" spc="-2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includes </a:t>
            </a:r>
            <a:r>
              <a:rPr sz="1050" dirty="0">
                <a:solidFill>
                  <a:srgbClr val="332B2B"/>
                </a:solidFill>
                <a:latin typeface="Times New Roman" panose="02020603050405020304" pitchFamily="18" charset="0"/>
                <a:cs typeface="Times New Roman" panose="02020603050405020304" pitchFamily="18" charset="0"/>
              </a:rPr>
              <a:t>tracking</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the</a:t>
            </a:r>
            <a:r>
              <a:rPr sz="1050" spc="-20" dirty="0">
                <a:solidFill>
                  <a:srgbClr val="332B2B"/>
                </a:solidFill>
                <a:latin typeface="Times New Roman" panose="02020603050405020304" pitchFamily="18" charset="0"/>
                <a:cs typeface="Times New Roman" panose="02020603050405020304" pitchFamily="18" charset="0"/>
              </a:rPr>
              <a:t> drone's</a:t>
            </a:r>
            <a:r>
              <a:rPr sz="1050" spc="-2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location,</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monitoring</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payload</a:t>
            </a:r>
            <a:r>
              <a:rPr sz="1050" spc="-2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conditions,</a:t>
            </a:r>
            <a:r>
              <a:rPr sz="1050" spc="-2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and</a:t>
            </a:r>
            <a:r>
              <a:rPr sz="1050" spc="-2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ensuring</a:t>
            </a:r>
            <a:r>
              <a:rPr sz="1050" spc="-25"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safe</a:t>
            </a:r>
            <a:r>
              <a:rPr sz="1050" spc="-2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operation.</a:t>
            </a:r>
            <a:endParaRPr lang="en-IN" sz="1050" spc="-10" dirty="0">
              <a:solidFill>
                <a:srgbClr val="332B2B"/>
              </a:solidFill>
              <a:latin typeface="Times New Roman" panose="02020603050405020304" pitchFamily="18" charset="0"/>
              <a:cs typeface="Times New Roman" panose="02020603050405020304" pitchFamily="18" charset="0"/>
            </a:endParaRPr>
          </a:p>
          <a:p>
            <a:pPr marL="12700" marR="170815">
              <a:lnSpc>
                <a:spcPts val="1130"/>
              </a:lnSpc>
              <a:spcBef>
                <a:spcPts val="75"/>
              </a:spcBef>
            </a:pPr>
            <a:endParaRPr sz="1050" dirty="0">
              <a:latin typeface="Times New Roman" panose="02020603050405020304" pitchFamily="18" charset="0"/>
              <a:cs typeface="Times New Roman" panose="02020603050405020304" pitchFamily="18" charset="0"/>
            </a:endParaRPr>
          </a:p>
          <a:p>
            <a:pPr marL="12700">
              <a:lnSpc>
                <a:spcPts val="1110"/>
              </a:lnSpc>
            </a:pPr>
            <a:r>
              <a:rPr sz="1050" spc="-155" dirty="0">
                <a:solidFill>
                  <a:srgbClr val="332B2B"/>
                </a:solidFill>
                <a:latin typeface="Times New Roman" panose="02020603050405020304" pitchFamily="18" charset="0"/>
                <a:cs typeface="Times New Roman" panose="02020603050405020304" pitchFamily="18" charset="0"/>
              </a:rPr>
              <a:t>10.</a:t>
            </a:r>
            <a:r>
              <a:rPr sz="1050" spc="-70" dirty="0">
                <a:solidFill>
                  <a:srgbClr val="332B2B"/>
                </a:solidFill>
                <a:latin typeface="Times New Roman" panose="02020603050405020304" pitchFamily="18" charset="0"/>
                <a:cs typeface="Times New Roman" panose="02020603050405020304" pitchFamily="18" charset="0"/>
              </a:rPr>
              <a:t> </a:t>
            </a:r>
            <a:r>
              <a:rPr sz="1050" spc="-35" dirty="0">
                <a:solidFill>
                  <a:srgbClr val="332B2B"/>
                </a:solidFill>
                <a:latin typeface="Times New Roman" panose="02020603050405020304" pitchFamily="18" charset="0"/>
                <a:cs typeface="Times New Roman" panose="02020603050405020304" pitchFamily="18" charset="0"/>
              </a:rPr>
              <a:t>Safety</a:t>
            </a:r>
            <a:r>
              <a:rPr sz="1050" spc="-7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Protocols:</a:t>
            </a:r>
            <a:endParaRPr sz="1050" dirty="0">
              <a:latin typeface="Times New Roman" panose="02020603050405020304" pitchFamily="18" charset="0"/>
              <a:cs typeface="Times New Roman" panose="02020603050405020304" pitchFamily="18" charset="0"/>
            </a:endParaRPr>
          </a:p>
          <a:p>
            <a:pPr marL="12700" marR="265430">
              <a:lnSpc>
                <a:spcPct val="92300"/>
              </a:lnSpc>
              <a:spcBef>
                <a:spcPts val="30"/>
              </a:spcBef>
            </a:pPr>
            <a:r>
              <a:rPr sz="1050" spc="-85" dirty="0">
                <a:solidFill>
                  <a:srgbClr val="332B2B"/>
                </a:solidFill>
                <a:latin typeface="Times New Roman" panose="02020603050405020304" pitchFamily="18" charset="0"/>
                <a:cs typeface="Times New Roman" panose="02020603050405020304" pitchFamily="18" charset="0"/>
              </a:rPr>
              <a:t>-</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Develop</a:t>
            </a:r>
            <a:r>
              <a:rPr sz="1050" spc="-55"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safety</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protocols</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5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address</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potential</a:t>
            </a:r>
            <a:r>
              <a:rPr sz="1050" spc="-55"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issues</a:t>
            </a:r>
            <a:r>
              <a:rPr sz="1050" spc="-5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such</a:t>
            </a:r>
            <a:r>
              <a:rPr sz="1050" spc="-55" dirty="0">
                <a:solidFill>
                  <a:srgbClr val="332B2B"/>
                </a:solidFill>
                <a:latin typeface="Times New Roman" panose="02020603050405020304" pitchFamily="18" charset="0"/>
                <a:cs typeface="Times New Roman" panose="02020603050405020304" pitchFamily="18" charset="0"/>
              </a:rPr>
              <a:t> </a:t>
            </a:r>
            <a:r>
              <a:rPr sz="1050" spc="-30" dirty="0">
                <a:solidFill>
                  <a:srgbClr val="332B2B"/>
                </a:solidFill>
                <a:latin typeface="Times New Roman" panose="02020603050405020304" pitchFamily="18" charset="0"/>
                <a:cs typeface="Times New Roman" panose="02020603050405020304" pitchFamily="18" charset="0"/>
              </a:rPr>
              <a:t>as</a:t>
            </a:r>
            <a:r>
              <a:rPr sz="1050" spc="-5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mid-flight</a:t>
            </a:r>
            <a:r>
              <a:rPr sz="1050" spc="-5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emergencies, </a:t>
            </a:r>
            <a:r>
              <a:rPr sz="1050" dirty="0">
                <a:solidFill>
                  <a:srgbClr val="332B2B"/>
                </a:solidFill>
                <a:latin typeface="Times New Roman" panose="02020603050405020304" pitchFamily="18" charset="0"/>
                <a:cs typeface="Times New Roman" panose="02020603050405020304" pitchFamily="18" charset="0"/>
              </a:rPr>
              <a:t>package</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damage,</a:t>
            </a:r>
            <a:r>
              <a:rPr sz="1050" spc="-30"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or</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drone</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malfunction.</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Ensure</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these</a:t>
            </a:r>
            <a:r>
              <a:rPr sz="1050" spc="-30"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protocols</a:t>
            </a:r>
            <a:r>
              <a:rPr sz="1050" spc="-3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are</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well-</a:t>
            </a:r>
            <a:r>
              <a:rPr sz="1050" dirty="0">
                <a:solidFill>
                  <a:srgbClr val="332B2B"/>
                </a:solidFill>
                <a:latin typeface="Times New Roman" panose="02020603050405020304" pitchFamily="18" charset="0"/>
                <a:cs typeface="Times New Roman" panose="02020603050405020304" pitchFamily="18" charset="0"/>
              </a:rPr>
              <a:t>documented</a:t>
            </a:r>
            <a:r>
              <a:rPr sz="1050" spc="-30" dirty="0">
                <a:solidFill>
                  <a:srgbClr val="332B2B"/>
                </a:solidFill>
                <a:latin typeface="Times New Roman" panose="02020603050405020304" pitchFamily="18" charset="0"/>
                <a:cs typeface="Times New Roman" panose="02020603050405020304" pitchFamily="18" charset="0"/>
              </a:rPr>
              <a:t> </a:t>
            </a:r>
            <a:r>
              <a:rPr sz="1050" spc="-25" dirty="0">
                <a:solidFill>
                  <a:srgbClr val="332B2B"/>
                </a:solidFill>
                <a:latin typeface="Times New Roman" panose="02020603050405020304" pitchFamily="18" charset="0"/>
                <a:cs typeface="Times New Roman" panose="02020603050405020304" pitchFamily="18" charset="0"/>
              </a:rPr>
              <a:t>and </a:t>
            </a:r>
            <a:r>
              <a:rPr sz="1050" dirty="0">
                <a:solidFill>
                  <a:srgbClr val="332B2B"/>
                </a:solidFill>
                <a:latin typeface="Times New Roman" panose="02020603050405020304" pitchFamily="18" charset="0"/>
                <a:cs typeface="Times New Roman" panose="02020603050405020304" pitchFamily="18" charset="0"/>
              </a:rPr>
              <a:t>communicated</a:t>
            </a:r>
            <a:r>
              <a:rPr sz="1050" spc="35" dirty="0">
                <a:solidFill>
                  <a:srgbClr val="332B2B"/>
                </a:solidFill>
                <a:latin typeface="Times New Roman" panose="02020603050405020304" pitchFamily="18" charset="0"/>
                <a:cs typeface="Times New Roman" panose="02020603050405020304" pitchFamily="18" charset="0"/>
              </a:rPr>
              <a:t> </a:t>
            </a:r>
            <a:r>
              <a:rPr sz="1050" dirty="0">
                <a:solidFill>
                  <a:srgbClr val="332B2B"/>
                </a:solidFill>
                <a:latin typeface="Times New Roman" panose="02020603050405020304" pitchFamily="18" charset="0"/>
                <a:cs typeface="Times New Roman" panose="02020603050405020304" pitchFamily="18" charset="0"/>
              </a:rPr>
              <a:t>to</a:t>
            </a:r>
            <a:r>
              <a:rPr sz="1050" spc="40" dirty="0">
                <a:solidFill>
                  <a:srgbClr val="332B2B"/>
                </a:solidFill>
                <a:latin typeface="Times New Roman" panose="02020603050405020304" pitchFamily="18" charset="0"/>
                <a:cs typeface="Times New Roman" panose="02020603050405020304" pitchFamily="18" charset="0"/>
              </a:rPr>
              <a:t> </a:t>
            </a:r>
            <a:r>
              <a:rPr sz="1050" spc="-20" dirty="0">
                <a:solidFill>
                  <a:srgbClr val="332B2B"/>
                </a:solidFill>
                <a:latin typeface="Times New Roman" panose="02020603050405020304" pitchFamily="18" charset="0"/>
                <a:cs typeface="Times New Roman" panose="02020603050405020304" pitchFamily="18" charset="0"/>
              </a:rPr>
              <a:t>relevant</a:t>
            </a:r>
            <a:r>
              <a:rPr sz="1050" spc="35" dirty="0">
                <a:solidFill>
                  <a:srgbClr val="332B2B"/>
                </a:solidFill>
                <a:latin typeface="Times New Roman" panose="02020603050405020304" pitchFamily="18" charset="0"/>
                <a:cs typeface="Times New Roman" panose="02020603050405020304" pitchFamily="18" charset="0"/>
              </a:rPr>
              <a:t> </a:t>
            </a:r>
            <a:r>
              <a:rPr sz="1050" spc="-10" dirty="0">
                <a:solidFill>
                  <a:srgbClr val="332B2B"/>
                </a:solidFill>
                <a:latin typeface="Times New Roman" panose="02020603050405020304" pitchFamily="18" charset="0"/>
                <a:cs typeface="Times New Roman" panose="02020603050405020304" pitchFamily="18" charset="0"/>
              </a:rPr>
              <a:t>parties.</a:t>
            </a:r>
            <a:endParaRPr lang="en-IN" sz="1050" spc="-10" dirty="0">
              <a:solidFill>
                <a:srgbClr val="332B2B"/>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4AD5B-11D4-C144-6E5F-3C14EE55B5AC}"/>
              </a:ext>
            </a:extLst>
          </p:cNvPr>
          <p:cNvSpPr txBox="1"/>
          <p:nvPr/>
        </p:nvSpPr>
        <p:spPr>
          <a:xfrm>
            <a:off x="11431" y="395606"/>
            <a:ext cx="6751319" cy="1587422"/>
          </a:xfrm>
          <a:prstGeom prst="rect">
            <a:avLst/>
          </a:prstGeom>
          <a:noFill/>
        </p:spPr>
        <p:txBody>
          <a:bodyPr wrap="square" rtlCol="0">
            <a:spAutoFit/>
          </a:bodyPr>
          <a:lstStyle/>
          <a:p>
            <a:pPr marL="12700" marR="265430">
              <a:lnSpc>
                <a:spcPct val="92300"/>
              </a:lnSpc>
              <a:spcBef>
                <a:spcPts val="30"/>
              </a:spcBef>
            </a:pPr>
            <a:endParaRPr lang="en-GB" sz="1050" dirty="0">
              <a:latin typeface="Times New Roman" panose="02020603050405020304" pitchFamily="18" charset="0"/>
              <a:cs typeface="Times New Roman" panose="02020603050405020304" pitchFamily="18" charset="0"/>
            </a:endParaRPr>
          </a:p>
          <a:p>
            <a:pPr marL="12700">
              <a:lnSpc>
                <a:spcPts val="1095"/>
              </a:lnSpc>
            </a:pPr>
            <a:r>
              <a:rPr lang="en-GB" sz="1050" spc="-254" dirty="0">
                <a:solidFill>
                  <a:srgbClr val="332B2B"/>
                </a:solidFill>
                <a:latin typeface="Times New Roman" panose="02020603050405020304" pitchFamily="18" charset="0"/>
                <a:cs typeface="Times New Roman" panose="02020603050405020304" pitchFamily="18" charset="0"/>
              </a:rPr>
              <a:t>11.</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Pilot</a:t>
            </a:r>
            <a:r>
              <a:rPr lang="en-GB" sz="1050" spc="-4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Training:</a:t>
            </a:r>
            <a:endParaRPr lang="en-GB" sz="1050" dirty="0">
              <a:latin typeface="Times New Roman" panose="02020603050405020304" pitchFamily="18" charset="0"/>
              <a:cs typeface="Times New Roman" panose="02020603050405020304" pitchFamily="18" charset="0"/>
            </a:endParaRPr>
          </a:p>
          <a:p>
            <a:pPr marL="12700" marR="277495">
              <a:lnSpc>
                <a:spcPts val="1130"/>
              </a:lnSpc>
              <a:spcBef>
                <a:spcPts val="120"/>
              </a:spcBef>
            </a:pPr>
            <a:r>
              <a:rPr lang="en-GB" sz="1050" spc="-85" dirty="0">
                <a:solidFill>
                  <a:srgbClr val="332B2B"/>
                </a:solidFill>
                <a:latin typeface="Times New Roman" panose="02020603050405020304" pitchFamily="18" charset="0"/>
                <a:cs typeface="Times New Roman" panose="02020603050405020304" pitchFamily="18" charset="0"/>
              </a:rPr>
              <a:t>-</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Train</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drone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pilots</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in</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30" dirty="0">
                <a:solidFill>
                  <a:srgbClr val="332B2B"/>
                </a:solidFill>
                <a:latin typeface="Times New Roman" panose="02020603050405020304" pitchFamily="18" charset="0"/>
                <a:cs typeface="Times New Roman" panose="02020603050405020304" pitchFamily="18" charset="0"/>
              </a:rPr>
              <a:t>safe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4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efficient</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operation.</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Ensure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they</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are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familiar</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with</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the</a:t>
            </a:r>
            <a:r>
              <a:rPr lang="en-GB" sz="1050" spc="-4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routes, </a:t>
            </a:r>
            <a:r>
              <a:rPr lang="en-GB" sz="1050" spc="-30" dirty="0">
                <a:solidFill>
                  <a:srgbClr val="332B2B"/>
                </a:solidFill>
                <a:latin typeface="Times New Roman" panose="02020603050405020304" pitchFamily="18" charset="0"/>
                <a:cs typeface="Times New Roman" panose="02020603050405020304" pitchFamily="18" charset="0"/>
              </a:rPr>
              <a:t>safety</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procedures,</a:t>
            </a:r>
            <a:r>
              <a:rPr lang="en-GB" sz="1050" spc="-1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emergency</a:t>
            </a:r>
            <a:r>
              <a:rPr lang="en-GB" sz="1050" spc="-10" dirty="0">
                <a:solidFill>
                  <a:srgbClr val="332B2B"/>
                </a:solidFill>
                <a:latin typeface="Times New Roman" panose="02020603050405020304" pitchFamily="18" charset="0"/>
                <a:cs typeface="Times New Roman" panose="02020603050405020304" pitchFamily="18" charset="0"/>
              </a:rPr>
              <a:t> response</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plans.</a:t>
            </a:r>
          </a:p>
          <a:p>
            <a:pPr marL="12700" marR="277495">
              <a:lnSpc>
                <a:spcPts val="1130"/>
              </a:lnSpc>
              <a:spcBef>
                <a:spcPts val="120"/>
              </a:spcBef>
            </a:pPr>
            <a:endParaRPr lang="en-GB" sz="1050" dirty="0">
              <a:latin typeface="Times New Roman" panose="02020603050405020304" pitchFamily="18" charset="0"/>
              <a:cs typeface="Times New Roman" panose="02020603050405020304" pitchFamily="18" charset="0"/>
            </a:endParaRPr>
          </a:p>
          <a:p>
            <a:pPr marL="12700" marR="5080">
              <a:lnSpc>
                <a:spcPct val="91300"/>
              </a:lnSpc>
              <a:spcBef>
                <a:spcPts val="1150"/>
              </a:spcBef>
            </a:pPr>
            <a:r>
              <a:rPr lang="en-GB" sz="1050" spc="-25" dirty="0">
                <a:solidFill>
                  <a:srgbClr val="332B2B"/>
                </a:solidFill>
                <a:latin typeface="Times New Roman" panose="02020603050405020304" pitchFamily="18" charset="0"/>
                <a:cs typeface="Times New Roman" panose="02020603050405020304" pitchFamily="18" charset="0"/>
              </a:rPr>
              <a:t>This</a:t>
            </a:r>
            <a:r>
              <a:rPr lang="en-GB" sz="1050" dirty="0">
                <a:solidFill>
                  <a:srgbClr val="332B2B"/>
                </a:solidFill>
                <a:latin typeface="Times New Roman" panose="02020603050405020304" pitchFamily="18" charset="0"/>
                <a:cs typeface="Times New Roman" panose="02020603050405020304" pitchFamily="18" charset="0"/>
              </a:rPr>
              <a:t> methodology </a:t>
            </a:r>
            <a:r>
              <a:rPr lang="en-GB" sz="1050" spc="-10" dirty="0">
                <a:solidFill>
                  <a:srgbClr val="332B2B"/>
                </a:solidFill>
                <a:latin typeface="Times New Roman" panose="02020603050405020304" pitchFamily="18" charset="0"/>
                <a:cs typeface="Times New Roman" panose="02020603050405020304" pitchFamily="18" charset="0"/>
              </a:rPr>
              <a:t>provides</a:t>
            </a:r>
            <a:r>
              <a:rPr lang="en-GB" sz="10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a</a:t>
            </a:r>
            <a:r>
              <a:rPr lang="en-GB" sz="1050" spc="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structured approach to</a:t>
            </a:r>
            <a:r>
              <a:rPr lang="en-GB" sz="1050" spc="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developing and implementing</a:t>
            </a:r>
            <a:r>
              <a:rPr lang="en-GB" sz="1050" spc="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a</a:t>
            </a:r>
            <a:r>
              <a:rPr lang="en-GB" sz="10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medical </a:t>
            </a:r>
            <a:r>
              <a:rPr lang="en-GB" sz="1050" dirty="0">
                <a:solidFill>
                  <a:srgbClr val="332B2B"/>
                </a:solidFill>
                <a:latin typeface="Times New Roman" panose="02020603050405020304" pitchFamily="18" charset="0"/>
                <a:cs typeface="Times New Roman" panose="02020603050405020304" pitchFamily="18" charset="0"/>
              </a:rPr>
              <a:t>drone</a:t>
            </a:r>
            <a:r>
              <a:rPr lang="en-GB" sz="1050" spc="-55"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system</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for</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the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delivery</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of</a:t>
            </a:r>
            <a:r>
              <a:rPr lang="en-GB" sz="1050" spc="-55"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essential</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medicines</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to</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remote</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or</a:t>
            </a:r>
            <a:r>
              <a:rPr lang="en-GB" sz="1050" spc="-5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underserved</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55" dirty="0">
                <a:solidFill>
                  <a:srgbClr val="332B2B"/>
                </a:solidFill>
                <a:latin typeface="Times New Roman" panose="02020603050405020304" pitchFamily="18" charset="0"/>
                <a:cs typeface="Times New Roman" panose="02020603050405020304" pitchFamily="18" charset="0"/>
              </a:rPr>
              <a:t>areas.</a:t>
            </a:r>
            <a:r>
              <a:rPr lang="en-GB" sz="1050" spc="-50"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It </a:t>
            </a:r>
            <a:r>
              <a:rPr lang="en-GB" sz="1050" dirty="0">
                <a:solidFill>
                  <a:srgbClr val="332B2B"/>
                </a:solidFill>
                <a:latin typeface="Times New Roman" panose="02020603050405020304" pitchFamily="18" charset="0"/>
                <a:cs typeface="Times New Roman" panose="02020603050405020304" pitchFamily="18" charset="0"/>
              </a:rPr>
              <a:t>encompasses</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various</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spc="-25" dirty="0">
                <a:solidFill>
                  <a:srgbClr val="332B2B"/>
                </a:solidFill>
                <a:latin typeface="Times New Roman" panose="02020603050405020304" pitchFamily="18" charset="0"/>
                <a:cs typeface="Times New Roman" panose="02020603050405020304" pitchFamily="18" charset="0"/>
              </a:rPr>
              <a:t>aspects,</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including</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technical</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development,</a:t>
            </a:r>
            <a:r>
              <a:rPr lang="en-GB" sz="1050" spc="-2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regulatory</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compliance,</a:t>
            </a:r>
            <a:r>
              <a:rPr lang="en-GB" sz="1050" spc="-15" dirty="0">
                <a:solidFill>
                  <a:srgbClr val="332B2B"/>
                </a:solidFill>
                <a:latin typeface="Times New Roman" panose="02020603050405020304" pitchFamily="18" charset="0"/>
                <a:cs typeface="Times New Roman" panose="02020603050405020304" pitchFamily="18" charset="0"/>
              </a:rPr>
              <a:t> </a:t>
            </a:r>
            <a:r>
              <a:rPr lang="en-GB" sz="1050" spc="-20" dirty="0">
                <a:solidFill>
                  <a:srgbClr val="332B2B"/>
                </a:solidFill>
                <a:latin typeface="Times New Roman" panose="02020603050405020304" pitchFamily="18" charset="0"/>
                <a:cs typeface="Times New Roman" panose="02020603050405020304" pitchFamily="18" charset="0"/>
              </a:rPr>
              <a:t>data </a:t>
            </a:r>
            <a:r>
              <a:rPr lang="en-GB" sz="1050" spc="-45" dirty="0">
                <a:solidFill>
                  <a:srgbClr val="332B2B"/>
                </a:solidFill>
                <a:latin typeface="Times New Roman" panose="02020603050405020304" pitchFamily="18" charset="0"/>
                <a:cs typeface="Times New Roman" panose="02020603050405020304" pitchFamily="18" charset="0"/>
              </a:rPr>
              <a:t>analysis,</a:t>
            </a:r>
            <a:r>
              <a:rPr lang="en-GB" sz="1050" spc="3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and</a:t>
            </a:r>
            <a:r>
              <a:rPr lang="en-GB" sz="1050" spc="30" dirty="0">
                <a:solidFill>
                  <a:srgbClr val="332B2B"/>
                </a:solidFill>
                <a:latin typeface="Times New Roman" panose="02020603050405020304" pitchFamily="18" charset="0"/>
                <a:cs typeface="Times New Roman" panose="02020603050405020304" pitchFamily="18" charset="0"/>
              </a:rPr>
              <a:t> </a:t>
            </a:r>
            <a:r>
              <a:rPr lang="en-GB" sz="1050" dirty="0">
                <a:solidFill>
                  <a:srgbClr val="332B2B"/>
                </a:solidFill>
                <a:latin typeface="Times New Roman" panose="02020603050405020304" pitchFamily="18" charset="0"/>
                <a:cs typeface="Times New Roman" panose="02020603050405020304" pitchFamily="18" charset="0"/>
              </a:rPr>
              <a:t>community</a:t>
            </a:r>
            <a:r>
              <a:rPr lang="en-GB" sz="1050" spc="30" dirty="0">
                <a:solidFill>
                  <a:srgbClr val="332B2B"/>
                </a:solidFill>
                <a:latin typeface="Times New Roman" panose="02020603050405020304" pitchFamily="18" charset="0"/>
                <a:cs typeface="Times New Roman" panose="02020603050405020304" pitchFamily="18" charset="0"/>
              </a:rPr>
              <a:t> </a:t>
            </a:r>
            <a:r>
              <a:rPr lang="en-GB" sz="1050" spc="-10" dirty="0">
                <a:solidFill>
                  <a:srgbClr val="332B2B"/>
                </a:solidFill>
                <a:latin typeface="Times New Roman" panose="02020603050405020304" pitchFamily="18" charset="0"/>
                <a:cs typeface="Times New Roman" panose="02020603050405020304" pitchFamily="18" charset="0"/>
              </a:rPr>
              <a:t>engagement.</a:t>
            </a:r>
            <a:endParaRPr lang="en-GB" sz="1050" dirty="0">
              <a:latin typeface="Times New Roman" panose="02020603050405020304" pitchFamily="18" charset="0"/>
              <a:cs typeface="Times New Roman" panose="02020603050405020304" pitchFamily="18" charset="0"/>
            </a:endParaRPr>
          </a:p>
          <a:p>
            <a:endParaRPr lang="en-IN" sz="105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7321589-A503-E750-8F25-306B36BF1E83}"/>
              </a:ext>
            </a:extLst>
          </p:cNvPr>
          <p:cNvPicPr>
            <a:picLocks noChangeAspect="1"/>
          </p:cNvPicPr>
          <p:nvPr/>
        </p:nvPicPr>
        <p:blipFill>
          <a:blip r:embed="rId2"/>
          <a:stretch>
            <a:fillRect/>
          </a:stretch>
        </p:blipFill>
        <p:spPr>
          <a:xfrm>
            <a:off x="285750" y="2117725"/>
            <a:ext cx="1501887" cy="1501887"/>
          </a:xfrm>
          <a:prstGeom prst="rect">
            <a:avLst/>
          </a:prstGeom>
        </p:spPr>
      </p:pic>
      <p:pic>
        <p:nvPicPr>
          <p:cNvPr id="5" name="Picture 4">
            <a:extLst>
              <a:ext uri="{FF2B5EF4-FFF2-40B4-BE49-F238E27FC236}">
                <a16:creationId xmlns:a16="http://schemas.microsoft.com/office/drawing/2014/main" id="{C7BE7FBC-2C64-ED92-6B52-27D041D12A9B}"/>
              </a:ext>
            </a:extLst>
          </p:cNvPr>
          <p:cNvPicPr>
            <a:picLocks noChangeAspect="1"/>
          </p:cNvPicPr>
          <p:nvPr/>
        </p:nvPicPr>
        <p:blipFill>
          <a:blip r:embed="rId3"/>
          <a:stretch>
            <a:fillRect/>
          </a:stretch>
        </p:blipFill>
        <p:spPr>
          <a:xfrm>
            <a:off x="2114550" y="2117725"/>
            <a:ext cx="1501888" cy="1501887"/>
          </a:xfrm>
          <a:prstGeom prst="rect">
            <a:avLst/>
          </a:prstGeom>
        </p:spPr>
      </p:pic>
      <p:pic>
        <p:nvPicPr>
          <p:cNvPr id="7" name="Picture 6">
            <a:extLst>
              <a:ext uri="{FF2B5EF4-FFF2-40B4-BE49-F238E27FC236}">
                <a16:creationId xmlns:a16="http://schemas.microsoft.com/office/drawing/2014/main" id="{3CC26902-9258-5B0F-7D1B-8C58D2055970}"/>
              </a:ext>
            </a:extLst>
          </p:cNvPr>
          <p:cNvPicPr>
            <a:picLocks noChangeAspect="1"/>
          </p:cNvPicPr>
          <p:nvPr/>
        </p:nvPicPr>
        <p:blipFill>
          <a:blip r:embed="rId4"/>
          <a:stretch>
            <a:fillRect/>
          </a:stretch>
        </p:blipFill>
        <p:spPr>
          <a:xfrm>
            <a:off x="4019551" y="2117725"/>
            <a:ext cx="1501888" cy="1501887"/>
          </a:xfrm>
          <a:prstGeom prst="rect">
            <a:avLst/>
          </a:prstGeom>
        </p:spPr>
      </p:pic>
    </p:spTree>
    <p:extLst>
      <p:ext uri="{BB962C8B-B14F-4D97-AF65-F5344CB8AC3E}">
        <p14:creationId xmlns:p14="http://schemas.microsoft.com/office/powerpoint/2010/main" val="210102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481E7-C545-FC75-A345-5A8747B60A8C}"/>
              </a:ext>
            </a:extLst>
          </p:cNvPr>
          <p:cNvPicPr>
            <a:picLocks noChangeAspect="1"/>
          </p:cNvPicPr>
          <p:nvPr/>
        </p:nvPicPr>
        <p:blipFill>
          <a:blip r:embed="rId2"/>
          <a:stretch>
            <a:fillRect/>
          </a:stretch>
        </p:blipFill>
        <p:spPr>
          <a:xfrm>
            <a:off x="0" y="212724"/>
            <a:ext cx="6972300" cy="3717925"/>
          </a:xfrm>
          <a:prstGeom prst="rect">
            <a:avLst/>
          </a:prstGeom>
        </p:spPr>
      </p:pic>
      <p:sp>
        <p:nvSpPr>
          <p:cNvPr id="4" name="TextBox 3">
            <a:extLst>
              <a:ext uri="{FF2B5EF4-FFF2-40B4-BE49-F238E27FC236}">
                <a16:creationId xmlns:a16="http://schemas.microsoft.com/office/drawing/2014/main" id="{96934F4C-ABE8-6B24-6E81-E3FC916619A3}"/>
              </a:ext>
            </a:extLst>
          </p:cNvPr>
          <p:cNvSpPr txBox="1"/>
          <p:nvPr/>
        </p:nvSpPr>
        <p:spPr>
          <a:xfrm>
            <a:off x="2457450" y="0"/>
            <a:ext cx="2057400"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Obstacle Detection Code</a:t>
            </a:r>
          </a:p>
        </p:txBody>
      </p:sp>
      <p:sp>
        <p:nvSpPr>
          <p:cNvPr id="5" name="Arrow: Right 4">
            <a:extLst>
              <a:ext uri="{FF2B5EF4-FFF2-40B4-BE49-F238E27FC236}">
                <a16:creationId xmlns:a16="http://schemas.microsoft.com/office/drawing/2014/main" id="{FC6C79E9-BC9C-C560-969D-52C267F20BFB}"/>
              </a:ext>
            </a:extLst>
          </p:cNvPr>
          <p:cNvSpPr/>
          <p:nvPr/>
        </p:nvSpPr>
        <p:spPr>
          <a:xfrm>
            <a:off x="2457450" y="974725"/>
            <a:ext cx="15621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3F3792EB-902D-BDBB-42E6-AED949797C84}"/>
              </a:ext>
            </a:extLst>
          </p:cNvPr>
          <p:cNvSpPr/>
          <p:nvPr/>
        </p:nvSpPr>
        <p:spPr>
          <a:xfrm>
            <a:off x="2343150" y="1268093"/>
            <a:ext cx="15621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E2147DA0-E7B7-7931-182A-B98827951183}"/>
              </a:ext>
            </a:extLst>
          </p:cNvPr>
          <p:cNvSpPr/>
          <p:nvPr/>
        </p:nvSpPr>
        <p:spPr>
          <a:xfrm>
            <a:off x="3790950" y="1890078"/>
            <a:ext cx="15621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3B6063CD-62AB-D09F-F9EF-D93EEC9AFE59}"/>
              </a:ext>
            </a:extLst>
          </p:cNvPr>
          <p:cNvSpPr/>
          <p:nvPr/>
        </p:nvSpPr>
        <p:spPr>
          <a:xfrm>
            <a:off x="2705100" y="2265518"/>
            <a:ext cx="15621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B0A041D3-2B2F-60CE-3A78-33F06AA70005}"/>
              </a:ext>
            </a:extLst>
          </p:cNvPr>
          <p:cNvSpPr/>
          <p:nvPr/>
        </p:nvSpPr>
        <p:spPr>
          <a:xfrm>
            <a:off x="2407557" y="3336925"/>
            <a:ext cx="15621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C13A641-E6DD-CAF7-3253-C6CF0B06165E}"/>
              </a:ext>
            </a:extLst>
          </p:cNvPr>
          <p:cNvSpPr txBox="1"/>
          <p:nvPr/>
        </p:nvSpPr>
        <p:spPr>
          <a:xfrm>
            <a:off x="4005943" y="851614"/>
            <a:ext cx="1950719"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Drone Take Off Indication Code</a:t>
            </a:r>
          </a:p>
        </p:txBody>
      </p:sp>
      <p:sp>
        <p:nvSpPr>
          <p:cNvPr id="11" name="TextBox 10">
            <a:extLst>
              <a:ext uri="{FF2B5EF4-FFF2-40B4-BE49-F238E27FC236}">
                <a16:creationId xmlns:a16="http://schemas.microsoft.com/office/drawing/2014/main" id="{8FD74DEE-0CE9-7012-372B-C6534792DF6B}"/>
              </a:ext>
            </a:extLst>
          </p:cNvPr>
          <p:cNvSpPr txBox="1"/>
          <p:nvPr/>
        </p:nvSpPr>
        <p:spPr>
          <a:xfrm flipH="1">
            <a:off x="3939721" y="1171336"/>
            <a:ext cx="1860912"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Drone Landing Indication Code</a:t>
            </a:r>
          </a:p>
        </p:txBody>
      </p:sp>
      <p:sp>
        <p:nvSpPr>
          <p:cNvPr id="12" name="TextBox 11">
            <a:extLst>
              <a:ext uri="{FF2B5EF4-FFF2-40B4-BE49-F238E27FC236}">
                <a16:creationId xmlns:a16="http://schemas.microsoft.com/office/drawing/2014/main" id="{4368272D-18F7-2E0A-91A9-2D9DC9BAECFE}"/>
              </a:ext>
            </a:extLst>
          </p:cNvPr>
          <p:cNvSpPr txBox="1"/>
          <p:nvPr/>
        </p:nvSpPr>
        <p:spPr>
          <a:xfrm>
            <a:off x="5353050" y="1773805"/>
            <a:ext cx="2331719"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Obstacle Detected</a:t>
            </a:r>
          </a:p>
        </p:txBody>
      </p:sp>
      <p:sp>
        <p:nvSpPr>
          <p:cNvPr id="13" name="TextBox 12">
            <a:extLst>
              <a:ext uri="{FF2B5EF4-FFF2-40B4-BE49-F238E27FC236}">
                <a16:creationId xmlns:a16="http://schemas.microsoft.com/office/drawing/2014/main" id="{21EDDAA8-A444-176C-6DAD-D5099CA37F63}"/>
              </a:ext>
            </a:extLst>
          </p:cNvPr>
          <p:cNvSpPr txBox="1"/>
          <p:nvPr/>
        </p:nvSpPr>
        <p:spPr>
          <a:xfrm>
            <a:off x="4269376" y="2164781"/>
            <a:ext cx="228600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Source And Destination Navigation</a:t>
            </a:r>
          </a:p>
        </p:txBody>
      </p:sp>
      <p:sp>
        <p:nvSpPr>
          <p:cNvPr id="14" name="TextBox 13">
            <a:extLst>
              <a:ext uri="{FF2B5EF4-FFF2-40B4-BE49-F238E27FC236}">
                <a16:creationId xmlns:a16="http://schemas.microsoft.com/office/drawing/2014/main" id="{B1664BCD-FBA8-1068-7646-1015C4224B6F}"/>
              </a:ext>
            </a:extLst>
          </p:cNvPr>
          <p:cNvSpPr txBox="1"/>
          <p:nvPr/>
        </p:nvSpPr>
        <p:spPr>
          <a:xfrm>
            <a:off x="3969657" y="3213814"/>
            <a:ext cx="1036319"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Actual Location </a:t>
            </a:r>
          </a:p>
        </p:txBody>
      </p:sp>
    </p:spTree>
    <p:extLst>
      <p:ext uri="{BB962C8B-B14F-4D97-AF65-F5344CB8AC3E}">
        <p14:creationId xmlns:p14="http://schemas.microsoft.com/office/powerpoint/2010/main" val="582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anim calcmode="lin" valueType="num">
                                      <p:cBhvr>
                                        <p:cTn id="76" dur="1000" fill="hold"/>
                                        <p:tgtEl>
                                          <p:spTgt spid="9"/>
                                        </p:tgtEl>
                                        <p:attrNameLst>
                                          <p:attrName>ppt_x</p:attrName>
                                        </p:attrNameLst>
                                      </p:cBhvr>
                                      <p:tavLst>
                                        <p:tav tm="0">
                                          <p:val>
                                            <p:strVal val="#ppt_x"/>
                                          </p:val>
                                        </p:tav>
                                        <p:tav tm="100000">
                                          <p:val>
                                            <p:strVal val="#ppt_x"/>
                                          </p:val>
                                        </p:tav>
                                      </p:tavLst>
                                    </p:anim>
                                    <p:anim calcmode="lin" valueType="num">
                                      <p:cBhvr>
                                        <p:cTn id="7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1000"/>
                                        <p:tgtEl>
                                          <p:spTgt spid="14"/>
                                        </p:tgtEl>
                                      </p:cBhvr>
                                    </p:animEffect>
                                    <p:anim calcmode="lin" valueType="num">
                                      <p:cBhvr>
                                        <p:cTn id="83" dur="1000" fill="hold"/>
                                        <p:tgtEl>
                                          <p:spTgt spid="14"/>
                                        </p:tgtEl>
                                        <p:attrNameLst>
                                          <p:attrName>ppt_x</p:attrName>
                                        </p:attrNameLst>
                                      </p:cBhvr>
                                      <p:tavLst>
                                        <p:tav tm="0">
                                          <p:val>
                                            <p:strVal val="#ppt_x"/>
                                          </p:val>
                                        </p:tav>
                                        <p:tav tm="100000">
                                          <p:val>
                                            <p:strVal val="#ppt_x"/>
                                          </p:val>
                                        </p:tav>
                                      </p:tavLst>
                                    </p:anim>
                                    <p:anim calcmode="lin" valueType="num">
                                      <p:cBhvr>
                                        <p:cTn id="8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7A3F3C-7971-B1B0-BF19-FCEDBC857E02}"/>
              </a:ext>
            </a:extLst>
          </p:cNvPr>
          <p:cNvPicPr>
            <a:picLocks noChangeAspect="1"/>
          </p:cNvPicPr>
          <p:nvPr/>
        </p:nvPicPr>
        <p:blipFill>
          <a:blip r:embed="rId2"/>
          <a:stretch>
            <a:fillRect/>
          </a:stretch>
        </p:blipFill>
        <p:spPr>
          <a:xfrm>
            <a:off x="0" y="212725"/>
            <a:ext cx="6972300" cy="3717925"/>
          </a:xfrm>
          <a:prstGeom prst="rect">
            <a:avLst/>
          </a:prstGeom>
        </p:spPr>
      </p:pic>
      <p:sp>
        <p:nvSpPr>
          <p:cNvPr id="5" name="TextBox 4">
            <a:extLst>
              <a:ext uri="{FF2B5EF4-FFF2-40B4-BE49-F238E27FC236}">
                <a16:creationId xmlns:a16="http://schemas.microsoft.com/office/drawing/2014/main" id="{FE0CBCB0-5549-A9F8-E474-461F941B6C50}"/>
              </a:ext>
            </a:extLst>
          </p:cNvPr>
          <p:cNvSpPr txBox="1"/>
          <p:nvPr/>
        </p:nvSpPr>
        <p:spPr>
          <a:xfrm>
            <a:off x="2305050" y="0"/>
            <a:ext cx="2362200"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Source To Destination Code</a:t>
            </a:r>
          </a:p>
        </p:txBody>
      </p:sp>
      <p:sp>
        <p:nvSpPr>
          <p:cNvPr id="6" name="Arrow: Right 5">
            <a:extLst>
              <a:ext uri="{FF2B5EF4-FFF2-40B4-BE49-F238E27FC236}">
                <a16:creationId xmlns:a16="http://schemas.microsoft.com/office/drawing/2014/main" id="{EA9A6379-D8F1-A89F-DA56-3909209B4D4A}"/>
              </a:ext>
            </a:extLst>
          </p:cNvPr>
          <p:cNvSpPr/>
          <p:nvPr/>
        </p:nvSpPr>
        <p:spPr>
          <a:xfrm>
            <a:off x="2952750" y="441325"/>
            <a:ext cx="17145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A635B5B9-DFC4-EAD9-1501-2D1E73DB9ADA}"/>
              </a:ext>
            </a:extLst>
          </p:cNvPr>
          <p:cNvSpPr/>
          <p:nvPr/>
        </p:nvSpPr>
        <p:spPr>
          <a:xfrm>
            <a:off x="3409950" y="1325244"/>
            <a:ext cx="10668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7C6FCB9D-FF89-FA48-795E-EE75AE6A19AA}"/>
              </a:ext>
            </a:extLst>
          </p:cNvPr>
          <p:cNvSpPr/>
          <p:nvPr/>
        </p:nvSpPr>
        <p:spPr>
          <a:xfrm>
            <a:off x="3409950" y="1889125"/>
            <a:ext cx="8382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2843D753-3373-A6D4-5E54-4DFCCBBCB44E}"/>
              </a:ext>
            </a:extLst>
          </p:cNvPr>
          <p:cNvSpPr/>
          <p:nvPr/>
        </p:nvSpPr>
        <p:spPr>
          <a:xfrm>
            <a:off x="5010150" y="1043304"/>
            <a:ext cx="3810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0608843E-85B6-18CB-1324-4214D6751D6F}"/>
              </a:ext>
            </a:extLst>
          </p:cNvPr>
          <p:cNvSpPr/>
          <p:nvPr/>
        </p:nvSpPr>
        <p:spPr>
          <a:xfrm>
            <a:off x="3181350" y="2342711"/>
            <a:ext cx="17145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BFE3048-E9BC-998E-F4CF-0F94AF685911}"/>
              </a:ext>
            </a:extLst>
          </p:cNvPr>
          <p:cNvSpPr/>
          <p:nvPr/>
        </p:nvSpPr>
        <p:spPr>
          <a:xfrm>
            <a:off x="3181350" y="2860873"/>
            <a:ext cx="17145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23A2DCD-B99B-8947-9FAF-2A9BE66B3F76}"/>
              </a:ext>
            </a:extLst>
          </p:cNvPr>
          <p:cNvSpPr txBox="1"/>
          <p:nvPr/>
        </p:nvSpPr>
        <p:spPr>
          <a:xfrm>
            <a:off x="4667250" y="348768"/>
            <a:ext cx="206239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Import Google Map &amp; Date-Timing</a:t>
            </a:r>
          </a:p>
        </p:txBody>
      </p:sp>
      <p:sp>
        <p:nvSpPr>
          <p:cNvPr id="14" name="TextBox 13">
            <a:extLst>
              <a:ext uri="{FF2B5EF4-FFF2-40B4-BE49-F238E27FC236}">
                <a16:creationId xmlns:a16="http://schemas.microsoft.com/office/drawing/2014/main" id="{714CFE2A-B554-9585-D2BF-71E5A02BFE7E}"/>
              </a:ext>
            </a:extLst>
          </p:cNvPr>
          <p:cNvSpPr txBox="1"/>
          <p:nvPr/>
        </p:nvSpPr>
        <p:spPr>
          <a:xfrm>
            <a:off x="5391150" y="950747"/>
            <a:ext cx="99060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Client API</a:t>
            </a:r>
          </a:p>
        </p:txBody>
      </p:sp>
      <p:sp>
        <p:nvSpPr>
          <p:cNvPr id="15" name="TextBox 14">
            <a:extLst>
              <a:ext uri="{FF2B5EF4-FFF2-40B4-BE49-F238E27FC236}">
                <a16:creationId xmlns:a16="http://schemas.microsoft.com/office/drawing/2014/main" id="{0C6A345B-C092-04DA-8DA5-F0A7DEEDD2B9}"/>
              </a:ext>
            </a:extLst>
          </p:cNvPr>
          <p:cNvSpPr txBox="1"/>
          <p:nvPr/>
        </p:nvSpPr>
        <p:spPr>
          <a:xfrm>
            <a:off x="4438650" y="1230323"/>
            <a:ext cx="72390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Distance</a:t>
            </a:r>
          </a:p>
        </p:txBody>
      </p:sp>
      <p:sp>
        <p:nvSpPr>
          <p:cNvPr id="16" name="TextBox 15">
            <a:extLst>
              <a:ext uri="{FF2B5EF4-FFF2-40B4-BE49-F238E27FC236}">
                <a16:creationId xmlns:a16="http://schemas.microsoft.com/office/drawing/2014/main" id="{1A98E76B-F210-E937-EDC0-B336373A13BF}"/>
              </a:ext>
            </a:extLst>
          </p:cNvPr>
          <p:cNvSpPr txBox="1"/>
          <p:nvPr/>
        </p:nvSpPr>
        <p:spPr>
          <a:xfrm flipH="1">
            <a:off x="4248150" y="1818182"/>
            <a:ext cx="1440181"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Direction</a:t>
            </a:r>
          </a:p>
        </p:txBody>
      </p:sp>
      <p:sp>
        <p:nvSpPr>
          <p:cNvPr id="17" name="TextBox 16">
            <a:extLst>
              <a:ext uri="{FF2B5EF4-FFF2-40B4-BE49-F238E27FC236}">
                <a16:creationId xmlns:a16="http://schemas.microsoft.com/office/drawing/2014/main" id="{C0EC0194-B7FD-5BC1-1D64-35B45CF59E82}"/>
              </a:ext>
            </a:extLst>
          </p:cNvPr>
          <p:cNvSpPr txBox="1"/>
          <p:nvPr/>
        </p:nvSpPr>
        <p:spPr>
          <a:xfrm>
            <a:off x="4895850" y="2250154"/>
            <a:ext cx="114300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Navigation</a:t>
            </a:r>
          </a:p>
        </p:txBody>
      </p:sp>
      <p:sp>
        <p:nvSpPr>
          <p:cNvPr id="18" name="TextBox 17">
            <a:extLst>
              <a:ext uri="{FF2B5EF4-FFF2-40B4-BE49-F238E27FC236}">
                <a16:creationId xmlns:a16="http://schemas.microsoft.com/office/drawing/2014/main" id="{A1264436-806A-5AFC-208E-C975D1A56394}"/>
              </a:ext>
            </a:extLst>
          </p:cNvPr>
          <p:cNvSpPr txBox="1"/>
          <p:nvPr/>
        </p:nvSpPr>
        <p:spPr>
          <a:xfrm>
            <a:off x="4895850" y="2749072"/>
            <a:ext cx="1828800" cy="230832"/>
          </a:xfrm>
          <a:prstGeom prst="rect">
            <a:avLst/>
          </a:prstGeom>
          <a:noFill/>
        </p:spPr>
        <p:txBody>
          <a:bodyPr wrap="square" rtlCol="0">
            <a:spAutoFit/>
          </a:bodyPr>
          <a:lstStyle/>
          <a:p>
            <a:r>
              <a:rPr lang="en-IN" sz="900" dirty="0">
                <a:highlight>
                  <a:srgbClr val="FFFF00"/>
                </a:highlight>
                <a:latin typeface="Times New Roman" panose="02020603050405020304" pitchFamily="18" charset="0"/>
                <a:cs typeface="Times New Roman" panose="02020603050405020304" pitchFamily="18" charset="0"/>
              </a:rPr>
              <a:t>Source And Destination Cords</a:t>
            </a:r>
          </a:p>
        </p:txBody>
      </p:sp>
    </p:spTree>
    <p:extLst>
      <p:ext uri="{BB962C8B-B14F-4D97-AF65-F5344CB8AC3E}">
        <p14:creationId xmlns:p14="http://schemas.microsoft.com/office/powerpoint/2010/main" val="23353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1000"/>
                                        <p:tgtEl>
                                          <p:spTgt spid="10"/>
                                        </p:tgtEl>
                                      </p:cBhvr>
                                    </p:animEffect>
                                    <p:anim calcmode="lin" valueType="num">
                                      <p:cBhvr>
                                        <p:cTn id="76" dur="1000" fill="hold"/>
                                        <p:tgtEl>
                                          <p:spTgt spid="10"/>
                                        </p:tgtEl>
                                        <p:attrNameLst>
                                          <p:attrName>ppt_x</p:attrName>
                                        </p:attrNameLst>
                                      </p:cBhvr>
                                      <p:tavLst>
                                        <p:tav tm="0">
                                          <p:val>
                                            <p:strVal val="#ppt_x"/>
                                          </p:val>
                                        </p:tav>
                                        <p:tav tm="100000">
                                          <p:val>
                                            <p:strVal val="#ppt_x"/>
                                          </p:val>
                                        </p:tav>
                                      </p:tavLst>
                                    </p:anim>
                                    <p:anim calcmode="lin" valueType="num">
                                      <p:cBhvr>
                                        <p:cTn id="7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1000"/>
                                        <p:tgtEl>
                                          <p:spTgt spid="11"/>
                                        </p:tgtEl>
                                      </p:cBhvr>
                                    </p:animEffect>
                                    <p:anim calcmode="lin" valueType="num">
                                      <p:cBhvr>
                                        <p:cTn id="90" dur="1000" fill="hold"/>
                                        <p:tgtEl>
                                          <p:spTgt spid="11"/>
                                        </p:tgtEl>
                                        <p:attrNameLst>
                                          <p:attrName>ppt_x</p:attrName>
                                        </p:attrNameLst>
                                      </p:cBhvr>
                                      <p:tavLst>
                                        <p:tav tm="0">
                                          <p:val>
                                            <p:strVal val="#ppt_x"/>
                                          </p:val>
                                        </p:tav>
                                        <p:tav tm="100000">
                                          <p:val>
                                            <p:strVal val="#ppt_x"/>
                                          </p:val>
                                        </p:tav>
                                      </p:tavLst>
                                    </p:anim>
                                    <p:anim calcmode="lin" valueType="num">
                                      <p:cBhvr>
                                        <p:cTn id="9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000"/>
                                        <p:tgtEl>
                                          <p:spTgt spid="18"/>
                                        </p:tgtEl>
                                      </p:cBhvr>
                                    </p:animEffec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3" grpId="0"/>
      <p:bldP spid="14" grpId="0"/>
      <p:bldP spid="15" grpId="0"/>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TotalTime>
  <Words>1102</Words>
  <Application>Microsoft Office PowerPoint</Application>
  <PresentationFormat>Custom</PresentationFormat>
  <Paragraphs>79</Paragraphs>
  <Slides>18</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Times New Roman</vt:lpstr>
      <vt:lpstr>Verdana</vt:lpstr>
      <vt:lpstr>Office Theme</vt:lpstr>
      <vt:lpstr>Revolutionizing Healthcare Delivery:  The Role Of Medical Drones</vt:lpstr>
      <vt:lpstr>Introduction</vt:lpstr>
      <vt:lpstr>What are Medical Drones?</vt:lpstr>
      <vt:lpstr>Benefits of Medical Drones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of Medical Drones</vt:lpstr>
      <vt:lpstr>Advancements in Medical Drone Technology</vt:lpstr>
      <vt:lpstr>Impact on Healthcare Delivery</vt:lpstr>
      <vt:lpstr>Ethical Considerations</vt:lpstr>
      <vt:lpstr>Conclusion</vt:lpstr>
      <vt:lpstr>Future Scope of Medical Drone  Medical drones are very useful in accessible areas to provide medical supplies such as medicines, vaccines and medical supplies.   With these medical drones, secure and rapid distribution is carried out in remote areas, war-torn areas, or inaccessible areas.   Recently, the use of medical drones has become popular in government and health services to help  reduce  infectious and life-threatening illnesses.   Medical drones are undergoing continuous research and development to produce new products with fast and accurate delivery.  With the advancement of technology, medical drones have brought about augmented adoption, primarily through the means of hospitals sectors.   The usage of drones in healthcare sector show immense beneficial results.   Drones aid in pressing desires of sufferers with the transport of required medicines, vaccines, and such in nearby areas.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Healthcare Delivery: The Role of Medical Drones</dc:title>
  <cp:lastModifiedBy>TUSHAR GAURAV</cp:lastModifiedBy>
  <cp:revision>12</cp:revision>
  <dcterms:created xsi:type="dcterms:W3CDTF">2023-12-17T18:57:02Z</dcterms:created>
  <dcterms:modified xsi:type="dcterms:W3CDTF">2023-12-21T03:55:11Z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2023-12-17T00:00:00Z</vt:filetime>
  </property>
  <property fmtid="{D5CDD505-2E9C-101B-9397-08002B2CF9AE}" pid="3" name="Producer">
    <vt:lpwstr>3-Heights(TM) PDF Security Shell 4.8.25.2 (http://www.pdf-tools.com)</vt:lpwstr>
  </property>
</Properties>
</file>